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6" r:id="rId2"/>
    <p:sldId id="368" r:id="rId3"/>
    <p:sldId id="369" r:id="rId4"/>
    <p:sldId id="370" r:id="rId5"/>
    <p:sldId id="371" r:id="rId6"/>
    <p:sldId id="372" r:id="rId7"/>
    <p:sldId id="374" r:id="rId8"/>
    <p:sldId id="381" r:id="rId9"/>
    <p:sldId id="382" r:id="rId10"/>
    <p:sldId id="383" r:id="rId11"/>
    <p:sldId id="318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19" r:id="rId20"/>
    <p:sldId id="384" r:id="rId21"/>
    <p:sldId id="329" r:id="rId22"/>
    <p:sldId id="331" r:id="rId23"/>
    <p:sldId id="332" r:id="rId24"/>
    <p:sldId id="320" r:id="rId25"/>
    <p:sldId id="385" r:id="rId26"/>
    <p:sldId id="330" r:id="rId27"/>
    <p:sldId id="333" r:id="rId28"/>
    <p:sldId id="335" r:id="rId29"/>
    <p:sldId id="336" r:id="rId30"/>
    <p:sldId id="337" r:id="rId31"/>
    <p:sldId id="315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15A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42" autoAdjust="0"/>
    <p:restoredTop sz="94660"/>
  </p:normalViewPr>
  <p:slideViewPr>
    <p:cSldViewPr>
      <p:cViewPr varScale="1">
        <p:scale>
          <a:sx n="61" d="100"/>
          <a:sy n="61" d="100"/>
        </p:scale>
        <p:origin x="-78" y="-9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D1CD03-132C-4C49-B4B9-4A5B14A8F2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1.wav"/><Relationship Id="rId6" Type="http://schemas.openxmlformats.org/officeDocument/2006/relationships/image" Target="../media/image20.png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2.wav"/><Relationship Id="rId6" Type="http://schemas.openxmlformats.org/officeDocument/2006/relationships/image" Target="../media/image24.png"/><Relationship Id="rId5" Type="http://schemas.openxmlformats.org/officeDocument/2006/relationships/image" Target="../media/image18.gif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3.wav"/><Relationship Id="rId6" Type="http://schemas.openxmlformats.org/officeDocument/2006/relationships/image" Target="../media/image25.png"/><Relationship Id="rId5" Type="http://schemas.openxmlformats.org/officeDocument/2006/relationships/image" Target="../media/image18.gif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4.wav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5.wav"/><Relationship Id="rId6" Type="http://schemas.openxmlformats.org/officeDocument/2006/relationships/image" Target="../media/image29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6.wav"/><Relationship Id="rId5" Type="http://schemas.openxmlformats.org/officeDocument/2006/relationships/image" Target="../media/image28.png"/><Relationship Id="rId4" Type="http://schemas.openxmlformats.org/officeDocument/2006/relationships/image" Target="../media/image3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7.wav"/><Relationship Id="rId5" Type="http://schemas.openxmlformats.org/officeDocument/2006/relationships/image" Target="../media/image28.pn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8.wav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9.wav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0.wav"/><Relationship Id="rId6" Type="http://schemas.openxmlformats.org/officeDocument/2006/relationships/image" Target="../media/image37.png"/><Relationship Id="rId5" Type="http://schemas.openxmlformats.org/officeDocument/2006/relationships/image" Target="../media/image19.gif"/><Relationship Id="rId4" Type="http://schemas.openxmlformats.org/officeDocument/2006/relationships/image" Target="../media/image3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.wav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1.wav"/><Relationship Id="rId6" Type="http://schemas.openxmlformats.org/officeDocument/2006/relationships/image" Target="../media/image38.png"/><Relationship Id="rId5" Type="http://schemas.openxmlformats.org/officeDocument/2006/relationships/image" Target="../media/image19.gif"/><Relationship Id="rId4" Type="http://schemas.openxmlformats.org/officeDocument/2006/relationships/image" Target="../media/image3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2.wav"/><Relationship Id="rId6" Type="http://schemas.openxmlformats.org/officeDocument/2006/relationships/image" Target="../media/image28.png"/><Relationship Id="rId5" Type="http://schemas.openxmlformats.org/officeDocument/2006/relationships/image" Target="../media/image41.gif"/><Relationship Id="rId4" Type="http://schemas.openxmlformats.org/officeDocument/2006/relationships/image" Target="../media/image40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3.wav"/><Relationship Id="rId6" Type="http://schemas.openxmlformats.org/officeDocument/2006/relationships/image" Target="../media/image28.png"/><Relationship Id="rId5" Type="http://schemas.openxmlformats.org/officeDocument/2006/relationships/image" Target="../media/image40.gif"/><Relationship Id="rId4" Type="http://schemas.openxmlformats.org/officeDocument/2006/relationships/image" Target="../media/image4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4.wav"/><Relationship Id="rId6" Type="http://schemas.openxmlformats.org/officeDocument/2006/relationships/image" Target="../media/image28.png"/><Relationship Id="rId5" Type="http://schemas.openxmlformats.org/officeDocument/2006/relationships/image" Target="../media/image40.gif"/><Relationship Id="rId4" Type="http://schemas.openxmlformats.org/officeDocument/2006/relationships/image" Target="../media/image42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5.wav"/><Relationship Id="rId5" Type="http://schemas.openxmlformats.org/officeDocument/2006/relationships/image" Target="../media/image44.gif"/><Relationship Id="rId4" Type="http://schemas.openxmlformats.org/officeDocument/2006/relationships/image" Target="../media/image43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6.wav"/><Relationship Id="rId5" Type="http://schemas.openxmlformats.org/officeDocument/2006/relationships/image" Target="../media/image28.png"/><Relationship Id="rId4" Type="http://schemas.openxmlformats.org/officeDocument/2006/relationships/image" Target="../media/image44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7.wav"/><Relationship Id="rId6" Type="http://schemas.openxmlformats.org/officeDocument/2006/relationships/image" Target="../media/image28.png"/><Relationship Id="rId5" Type="http://schemas.openxmlformats.org/officeDocument/2006/relationships/image" Target="../media/image47.gif"/><Relationship Id="rId4" Type="http://schemas.openxmlformats.org/officeDocument/2006/relationships/image" Target="../media/image46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44.gif"/><Relationship Id="rId7" Type="http://schemas.openxmlformats.org/officeDocument/2006/relationships/image" Target="../media/image4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8.wav"/><Relationship Id="rId6" Type="http://schemas.openxmlformats.org/officeDocument/2006/relationships/image" Target="../media/image46.gif"/><Relationship Id="rId5" Type="http://schemas.openxmlformats.org/officeDocument/2006/relationships/image" Target="../media/image48.gif"/><Relationship Id="rId4" Type="http://schemas.openxmlformats.org/officeDocument/2006/relationships/image" Target="../media/image45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29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30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.wav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3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2.wav"/><Relationship Id="rId4" Type="http://schemas.openxmlformats.org/officeDocument/2006/relationships/image" Target="../media/image5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5.wav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6.wav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7.wav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8.wav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9.wav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0.wav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371600" y="533400"/>
            <a:ext cx="6553200" cy="3733800"/>
          </a:xfrm>
          <a:prstGeom prst="rect">
            <a:avLst/>
          </a:prstGeom>
          <a:solidFill>
            <a:srgbClr val="EF251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xfrm>
            <a:off x="838200" y="91440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Bien </a:t>
            </a:r>
            <a:r>
              <a:rPr lang="en-US" dirty="0" err="1" smtClean="0">
                <a:solidFill>
                  <a:schemeClr val="bg1"/>
                </a:solidFill>
              </a:rPr>
              <a:t>Dit</a:t>
            </a:r>
            <a:r>
              <a:rPr lang="en-US" dirty="0" smtClean="0">
                <a:solidFill>
                  <a:schemeClr val="bg1"/>
                </a:solidFill>
              </a:rPr>
              <a:t> 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057400" y="1905000"/>
            <a:ext cx="53340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dirty="0" err="1">
                <a:solidFill>
                  <a:schemeClr val="bg1"/>
                </a:solidFill>
                <a:latin typeface="Times New Roman" pitchFamily="16" charset="0"/>
              </a:rPr>
              <a:t>Chapitre</a:t>
            </a:r>
            <a:r>
              <a:rPr lang="en-US" sz="3600" dirty="0">
                <a:solidFill>
                  <a:schemeClr val="bg1"/>
                </a:solidFill>
                <a:latin typeface="Times New Roman" pitchFamily="16" charset="0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3,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6" charset="0"/>
              </a:rPr>
              <a:t>Vocabulaire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 1</a:t>
            </a:r>
          </a:p>
          <a:p>
            <a:pPr algn="ctr">
              <a:spcBef>
                <a:spcPct val="50000"/>
              </a:spcBef>
            </a:pP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Pt 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4:  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Adjectives in front of the nouns</a:t>
            </a:r>
            <a:endParaRPr lang="en-US" sz="3600" dirty="0">
              <a:solidFill>
                <a:schemeClr val="bg1"/>
              </a:solidFill>
              <a:latin typeface="Times New Roman" pitchFamily="16" charset="0"/>
            </a:endParaRPr>
          </a:p>
        </p:txBody>
      </p:sp>
      <p:pic>
        <p:nvPicPr>
          <p:cNvPr id="3077" name="Picture 5" descr="PHYLLI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5334000"/>
            <a:ext cx="1828800" cy="571500"/>
          </a:xfrm>
          <a:prstGeom prst="rect">
            <a:avLst/>
          </a:prstGeom>
          <a:noFill/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762000" y="53340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  <a:latin typeface="Times New Roman" pitchFamily="16" charset="0"/>
              </a:rPr>
              <a:t>Created by: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4572000" y="5181600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 err="1">
                <a:solidFill>
                  <a:schemeClr val="bg1"/>
                </a:solidFill>
                <a:latin typeface="Vladimir Script" pitchFamily="64" charset="0"/>
              </a:rPr>
              <a:t>Dimick</a:t>
            </a:r>
            <a:endParaRPr lang="en-US" sz="4000" b="1" dirty="0">
              <a:solidFill>
                <a:schemeClr val="bg1"/>
              </a:solidFill>
              <a:latin typeface="Vladimir Script" pitchFamily="64" charset="0"/>
            </a:endParaRPr>
          </a:p>
        </p:txBody>
      </p:sp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7467600" y="838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186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186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076" grpId="0"/>
      <p:bldP spid="307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WordArt 5"/>
          <p:cNvSpPr>
            <a:spLocks noChangeArrowheads="1" noChangeShapeType="1" noTextEdit="1"/>
          </p:cNvSpPr>
          <p:nvPr/>
        </p:nvSpPr>
        <p:spPr bwMode="auto">
          <a:xfrm>
            <a:off x="304800" y="381000"/>
            <a:ext cx="472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beau/belle</a:t>
            </a:r>
            <a:endParaRPr lang="en-US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10" name="Picture 9" descr="beau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7200" y="1905000"/>
            <a:ext cx="1828800" cy="3276600"/>
          </a:xfrm>
          <a:prstGeom prst="rect">
            <a:avLst/>
          </a:prstGeom>
        </p:spPr>
      </p:pic>
      <p:pic>
        <p:nvPicPr>
          <p:cNvPr id="13" name="Picture 12" descr="belle.gif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95400" y="3352800"/>
            <a:ext cx="1961213" cy="3261475"/>
          </a:xfrm>
          <a:prstGeom prst="rect">
            <a:avLst/>
          </a:prstGeom>
        </p:spPr>
      </p:pic>
      <p:pic>
        <p:nvPicPr>
          <p:cNvPr id="14" name="Picture 13" descr="new.gif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858000" y="2133600"/>
            <a:ext cx="1981200" cy="2743200"/>
          </a:xfrm>
          <a:prstGeom prst="rect">
            <a:avLst/>
          </a:prstGeom>
        </p:spPr>
      </p:pic>
      <p:pic>
        <p:nvPicPr>
          <p:cNvPr id="15" name="Picture 14" descr="0511-0812-2901-5536_Spry_Old_Woman_Running_With_a_Walker_clipart_image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276600" y="2438400"/>
            <a:ext cx="2065364" cy="2356243"/>
          </a:xfrm>
          <a:prstGeom prst="rect">
            <a:avLst/>
          </a:prstGeom>
        </p:spPr>
      </p:pic>
      <p:pic>
        <p:nvPicPr>
          <p:cNvPr id="16" name="Picture 15" descr="agé.jpg"/>
          <p:cNvPicPr/>
          <p:nvPr/>
        </p:nvPicPr>
        <p:blipFill>
          <a:blip r:embed="rId7" cstate="print"/>
          <a:srcRect b="5731"/>
          <a:stretch>
            <a:fillRect/>
          </a:stretch>
        </p:blipFill>
        <p:spPr>
          <a:xfrm>
            <a:off x="4953000" y="3733800"/>
            <a:ext cx="1752600" cy="1905000"/>
          </a:xfrm>
          <a:prstGeom prst="rect">
            <a:avLst/>
          </a:prstGeom>
        </p:spPr>
      </p:pic>
      <p:sp>
        <p:nvSpPr>
          <p:cNvPr id="18" name="WordArt 5"/>
          <p:cNvSpPr>
            <a:spLocks noChangeArrowheads="1" noChangeShapeType="1" noTextEdit="1"/>
          </p:cNvSpPr>
          <p:nvPr/>
        </p:nvSpPr>
        <p:spPr bwMode="auto">
          <a:xfrm>
            <a:off x="3505200" y="5867400"/>
            <a:ext cx="472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Vieux/ </a:t>
            </a:r>
            <a:r>
              <a:rPr lang="en-US" sz="3600" kern="10" dirty="0" err="1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vieille</a:t>
            </a:r>
            <a:endParaRPr lang="en-US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19" name="WordArt 5"/>
          <p:cNvSpPr>
            <a:spLocks noChangeArrowheads="1" noChangeShapeType="1" noTextEdit="1"/>
          </p:cNvSpPr>
          <p:nvPr/>
        </p:nvSpPr>
        <p:spPr bwMode="auto">
          <a:xfrm>
            <a:off x="3810000" y="1295400"/>
            <a:ext cx="472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nouveau/nouvelle</a:t>
            </a:r>
            <a:endParaRPr lang="en-US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2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8" cstate="print"/>
          <a:stretch>
            <a:fillRect/>
          </a:stretch>
        </p:blipFill>
        <p:spPr>
          <a:xfrm>
            <a:off x="85344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933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933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355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Actress_3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09600" y="381000"/>
            <a:ext cx="1814513" cy="2362200"/>
          </a:xfrm>
          <a:noFill/>
          <a:ln/>
        </p:spPr>
      </p:pic>
      <p:sp>
        <p:nvSpPr>
          <p:cNvPr id="23557" name="WordArt 5"/>
          <p:cNvSpPr>
            <a:spLocks noChangeArrowheads="1" noChangeShapeType="1" noTextEdit="1"/>
          </p:cNvSpPr>
          <p:nvPr/>
        </p:nvSpPr>
        <p:spPr bwMode="auto">
          <a:xfrm>
            <a:off x="2819400" y="381000"/>
            <a:ext cx="472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beau/belle/bel</a:t>
            </a:r>
          </a:p>
        </p:txBody>
      </p:sp>
      <p:sp>
        <p:nvSpPr>
          <p:cNvPr id="23558" name="WordArt 6"/>
          <p:cNvSpPr>
            <a:spLocks noChangeArrowheads="1" noChangeShapeType="1" noTextEdit="1"/>
          </p:cNvSpPr>
          <p:nvPr/>
        </p:nvSpPr>
        <p:spPr bwMode="auto">
          <a:xfrm>
            <a:off x="3276600" y="1295400"/>
            <a:ext cx="4148138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beaux, belles</a:t>
            </a:r>
          </a:p>
        </p:txBody>
      </p:sp>
      <p:pic>
        <p:nvPicPr>
          <p:cNvPr id="12" name="Picture 11" descr="beau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29000" y="3581400"/>
            <a:ext cx="1828800" cy="3276600"/>
          </a:xfrm>
          <a:prstGeom prst="rect">
            <a:avLst/>
          </a:prstGeom>
        </p:spPr>
      </p:pic>
      <p:pic>
        <p:nvPicPr>
          <p:cNvPr id="11" name="Picture 10" descr="belle.gif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953000" y="3596525"/>
            <a:ext cx="1961213" cy="3261475"/>
          </a:xfrm>
          <a:prstGeom prst="rect">
            <a:avLst/>
          </a:prstGeom>
        </p:spPr>
      </p:pic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2667000" y="2438400"/>
          <a:ext cx="60960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Masc</a:t>
                      </a:r>
                      <a:r>
                        <a:rPr lang="en-US" dirty="0" smtClean="0"/>
                        <a:t> sing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Masc</a:t>
                      </a:r>
                      <a:r>
                        <a:rPr lang="en-US" dirty="0" smtClean="0"/>
                        <a:t> pl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Masc</a:t>
                      </a:r>
                      <a:r>
                        <a:rPr lang="en-US" dirty="0" smtClean="0"/>
                        <a:t> sing</a:t>
                      </a:r>
                    </a:p>
                    <a:p>
                      <a:r>
                        <a:rPr lang="en-US" dirty="0" smtClean="0"/>
                        <a:t>vowel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Fem sing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Fem pl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beau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beaux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belle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belles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3058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4276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4276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3557" grpId="0" animBg="1"/>
      <p:bldP spid="2355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Actress_3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09600" y="381000"/>
            <a:ext cx="1814513" cy="2362200"/>
          </a:xfrm>
          <a:noFill/>
          <a:ln/>
        </p:spPr>
      </p:pic>
      <p:sp>
        <p:nvSpPr>
          <p:cNvPr id="27653" name="WordArt 5"/>
          <p:cNvSpPr>
            <a:spLocks noChangeArrowheads="1" noChangeShapeType="1" noTextEdit="1"/>
          </p:cNvSpPr>
          <p:nvPr/>
        </p:nvSpPr>
        <p:spPr bwMode="auto">
          <a:xfrm>
            <a:off x="2819400" y="381000"/>
            <a:ext cx="472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beau/belle/bel</a:t>
            </a:r>
          </a:p>
        </p:txBody>
      </p:sp>
      <p:sp>
        <p:nvSpPr>
          <p:cNvPr id="27654" name="WordArt 6"/>
          <p:cNvSpPr>
            <a:spLocks noChangeArrowheads="1" noChangeShapeType="1" noTextEdit="1"/>
          </p:cNvSpPr>
          <p:nvPr/>
        </p:nvSpPr>
        <p:spPr bwMode="auto">
          <a:xfrm>
            <a:off x="3276600" y="1295400"/>
            <a:ext cx="4148138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beaux, belles</a:t>
            </a:r>
          </a:p>
        </p:txBody>
      </p:sp>
      <p:pic>
        <p:nvPicPr>
          <p:cNvPr id="11" name="Picture 10" descr="beau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29000" y="3048000"/>
            <a:ext cx="1828800" cy="3276600"/>
          </a:xfrm>
          <a:prstGeom prst="rect">
            <a:avLst/>
          </a:prstGeom>
        </p:spPr>
      </p:pic>
      <p:pic>
        <p:nvPicPr>
          <p:cNvPr id="10" name="Picture 9" descr="belle.gif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800600" y="3200400"/>
            <a:ext cx="1961213" cy="3261475"/>
          </a:xfrm>
          <a:prstGeom prst="rect">
            <a:avLst/>
          </a:prstGeom>
        </p:spPr>
      </p:pic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2296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5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45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miss_congeniality_dlx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 l="54961" t="3844" r="-360" b="37823"/>
          <a:stretch>
            <a:fillRect/>
          </a:stretch>
        </p:blipFill>
        <p:spPr>
          <a:xfrm>
            <a:off x="990600" y="4343400"/>
            <a:ext cx="1289050" cy="2276475"/>
          </a:xfrm>
          <a:noFill/>
          <a:ln/>
        </p:spPr>
      </p:pic>
      <p:sp>
        <p:nvSpPr>
          <p:cNvPr id="28675" name="WordArt 3"/>
          <p:cNvSpPr>
            <a:spLocks noChangeArrowheads="1" noChangeShapeType="1" noTextEdit="1"/>
          </p:cNvSpPr>
          <p:nvPr/>
        </p:nvSpPr>
        <p:spPr bwMode="auto">
          <a:xfrm>
            <a:off x="2819400" y="381000"/>
            <a:ext cx="472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beau/belle/bel</a:t>
            </a:r>
          </a:p>
        </p:txBody>
      </p:sp>
      <p:sp>
        <p:nvSpPr>
          <p:cNvPr id="28676" name="WordArt 4"/>
          <p:cNvSpPr>
            <a:spLocks noChangeArrowheads="1" noChangeShapeType="1" noTextEdit="1"/>
          </p:cNvSpPr>
          <p:nvPr/>
        </p:nvSpPr>
        <p:spPr bwMode="auto">
          <a:xfrm>
            <a:off x="3276600" y="1295400"/>
            <a:ext cx="4148138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beaux, belles</a:t>
            </a:r>
          </a:p>
        </p:txBody>
      </p:sp>
      <p:pic>
        <p:nvPicPr>
          <p:cNvPr id="28677" name="Picture 5" descr="10_depp_lg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2286000"/>
            <a:ext cx="1905000" cy="1905000"/>
          </a:xfrm>
          <a:prstGeom prst="rect">
            <a:avLst/>
          </a:prstGeom>
          <a:noFill/>
        </p:spPr>
      </p:pic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2895600" y="2971800"/>
            <a:ext cx="449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Il est beau.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2819400" y="5410200"/>
            <a:ext cx="449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Elle est belle.</a:t>
            </a:r>
          </a:p>
        </p:txBody>
      </p:sp>
      <p:pic>
        <p:nvPicPr>
          <p:cNvPr id="28680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29600" y="5334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286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Actress_3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315200" y="4495800"/>
            <a:ext cx="1346200" cy="1752600"/>
          </a:xfrm>
          <a:noFill/>
          <a:ln/>
        </p:spPr>
      </p:pic>
      <p:pic>
        <p:nvPicPr>
          <p:cNvPr id="29700" name="Picture 4" descr="miss_congeniality_dlx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 l="54961" t="3844" r="-360" b="37823"/>
          <a:stretch>
            <a:fillRect/>
          </a:stretch>
        </p:blipFill>
        <p:spPr>
          <a:xfrm>
            <a:off x="990600" y="4343400"/>
            <a:ext cx="1289050" cy="2276475"/>
          </a:xfrm>
          <a:noFill/>
          <a:ln/>
        </p:spPr>
      </p:pic>
      <p:sp>
        <p:nvSpPr>
          <p:cNvPr id="29701" name="WordArt 5"/>
          <p:cNvSpPr>
            <a:spLocks noChangeArrowheads="1" noChangeShapeType="1" noTextEdit="1"/>
          </p:cNvSpPr>
          <p:nvPr/>
        </p:nvSpPr>
        <p:spPr bwMode="auto">
          <a:xfrm>
            <a:off x="2819400" y="381000"/>
            <a:ext cx="472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beau/belle/bel</a:t>
            </a:r>
          </a:p>
        </p:txBody>
      </p:sp>
      <p:sp>
        <p:nvSpPr>
          <p:cNvPr id="29702" name="WordArt 6"/>
          <p:cNvSpPr>
            <a:spLocks noChangeArrowheads="1" noChangeShapeType="1" noTextEdit="1"/>
          </p:cNvSpPr>
          <p:nvPr/>
        </p:nvSpPr>
        <p:spPr bwMode="auto">
          <a:xfrm>
            <a:off x="3276600" y="1295400"/>
            <a:ext cx="4148138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beaux, belles</a:t>
            </a:r>
          </a:p>
        </p:txBody>
      </p:sp>
      <p:pic>
        <p:nvPicPr>
          <p:cNvPr id="29703" name="Picture 7" descr="10_depp_lg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2286000"/>
            <a:ext cx="1905000" cy="1905000"/>
          </a:xfrm>
          <a:prstGeom prst="rect">
            <a:avLst/>
          </a:prstGeom>
          <a:noFill/>
        </p:spPr>
      </p:pic>
      <p:pic>
        <p:nvPicPr>
          <p:cNvPr id="29704" name="Picture 8" descr="tn2_james_franco_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15200" y="2438400"/>
            <a:ext cx="1268413" cy="1752600"/>
          </a:xfrm>
          <a:prstGeom prst="rect">
            <a:avLst/>
          </a:prstGeom>
          <a:noFill/>
        </p:spPr>
      </p:pic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2895600" y="2971800"/>
            <a:ext cx="449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Ils sont beaux.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2667000" y="5105400"/>
            <a:ext cx="449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Elles sont belles.</a:t>
            </a:r>
          </a:p>
        </p:txBody>
      </p:sp>
      <p:pic>
        <p:nvPicPr>
          <p:cNvPr id="29707" name="Picture 11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82000" y="7620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297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0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miss_congeniality_dlx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 l="54961" t="3844" r="-360" b="37823"/>
          <a:stretch>
            <a:fillRect/>
          </a:stretch>
        </p:blipFill>
        <p:spPr>
          <a:xfrm>
            <a:off x="1066800" y="1676400"/>
            <a:ext cx="1289050" cy="2276475"/>
          </a:xfrm>
          <a:noFill/>
          <a:ln/>
        </p:spPr>
      </p:pic>
      <p:sp>
        <p:nvSpPr>
          <p:cNvPr id="30723" name="WordArt 3"/>
          <p:cNvSpPr>
            <a:spLocks noChangeArrowheads="1" noChangeShapeType="1" noTextEdit="1"/>
          </p:cNvSpPr>
          <p:nvPr/>
        </p:nvSpPr>
        <p:spPr bwMode="auto">
          <a:xfrm>
            <a:off x="2819400" y="381000"/>
            <a:ext cx="472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beau/belle/bel</a:t>
            </a:r>
          </a:p>
        </p:txBody>
      </p:sp>
      <p:sp>
        <p:nvSpPr>
          <p:cNvPr id="30724" name="WordArt 4"/>
          <p:cNvSpPr>
            <a:spLocks noChangeArrowheads="1" noChangeShapeType="1" noTextEdit="1"/>
          </p:cNvSpPr>
          <p:nvPr/>
        </p:nvSpPr>
        <p:spPr bwMode="auto">
          <a:xfrm>
            <a:off x="3276600" y="1295400"/>
            <a:ext cx="4148138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beaux, belles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2895600" y="2971800"/>
            <a:ext cx="579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une belle femme.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2667000" y="5105400"/>
            <a:ext cx="594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une belle lampe.</a:t>
            </a:r>
          </a:p>
        </p:txBody>
      </p:sp>
      <p:pic>
        <p:nvPicPr>
          <p:cNvPr id="30727" name="Picture 7" descr="Table lamp 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4495800"/>
            <a:ext cx="1316038" cy="1447800"/>
          </a:xfrm>
          <a:prstGeom prst="rect">
            <a:avLst/>
          </a:prstGeom>
          <a:noFill/>
        </p:spPr>
      </p:pic>
      <p:pic>
        <p:nvPicPr>
          <p:cNvPr id="30728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34400" y="457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00" fill="hold"/>
                                        <p:tgtEl>
                                          <p:spTgt spid="307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2"/>
          <p:cNvSpPr>
            <a:spLocks noChangeArrowheads="1" noChangeShapeType="1" noTextEdit="1"/>
          </p:cNvSpPr>
          <p:nvPr/>
        </p:nvSpPr>
        <p:spPr bwMode="auto">
          <a:xfrm>
            <a:off x="2819400" y="381000"/>
            <a:ext cx="472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beau/belle/bel</a:t>
            </a:r>
          </a:p>
        </p:txBody>
      </p:sp>
      <p:sp>
        <p:nvSpPr>
          <p:cNvPr id="31747" name="WordArt 3"/>
          <p:cNvSpPr>
            <a:spLocks noChangeArrowheads="1" noChangeShapeType="1" noTextEdit="1"/>
          </p:cNvSpPr>
          <p:nvPr/>
        </p:nvSpPr>
        <p:spPr bwMode="auto">
          <a:xfrm>
            <a:off x="3276600" y="1295400"/>
            <a:ext cx="4148138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beaux, belles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2514600" y="3733800"/>
            <a:ext cx="579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 beau tapis.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2667000" y="5105400"/>
            <a:ext cx="594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 beau poster.</a:t>
            </a:r>
          </a:p>
        </p:txBody>
      </p:sp>
      <p:pic>
        <p:nvPicPr>
          <p:cNvPr id="31750" name="Picture 6" descr="Carpet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0"/>
            <a:ext cx="3733800" cy="1484313"/>
          </a:xfrm>
          <a:prstGeom prst="rect">
            <a:avLst/>
          </a:prstGeom>
          <a:noFill/>
        </p:spPr>
      </p:pic>
      <p:pic>
        <p:nvPicPr>
          <p:cNvPr id="31751" name="Picture 7" descr="003_CHOCOLAROS~Chocolat-Poster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3886200"/>
            <a:ext cx="1576388" cy="2266950"/>
          </a:xfrm>
          <a:prstGeom prst="rect">
            <a:avLst/>
          </a:prstGeom>
          <a:noFill/>
        </p:spPr>
      </p:pic>
      <p:pic>
        <p:nvPicPr>
          <p:cNvPr id="31752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05800" y="5334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317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5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WordArt 2"/>
          <p:cNvSpPr>
            <a:spLocks noChangeArrowheads="1" noChangeShapeType="1" noTextEdit="1"/>
          </p:cNvSpPr>
          <p:nvPr/>
        </p:nvSpPr>
        <p:spPr bwMode="auto">
          <a:xfrm>
            <a:off x="2819400" y="381000"/>
            <a:ext cx="472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beau/belle/bel</a:t>
            </a:r>
          </a:p>
        </p:txBody>
      </p:sp>
      <p:sp>
        <p:nvSpPr>
          <p:cNvPr id="32771" name="WordArt 3"/>
          <p:cNvSpPr>
            <a:spLocks noChangeArrowheads="1" noChangeShapeType="1" noTextEdit="1"/>
          </p:cNvSpPr>
          <p:nvPr/>
        </p:nvSpPr>
        <p:spPr bwMode="auto">
          <a:xfrm>
            <a:off x="3276600" y="1295400"/>
            <a:ext cx="4148138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beaux, belles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667000" y="5334000"/>
            <a:ext cx="579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une belle armoire.</a:t>
            </a:r>
          </a:p>
        </p:txBody>
      </p:sp>
      <p:pic>
        <p:nvPicPr>
          <p:cNvPr id="32773" name="Picture 5" descr="narniawardrob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81200"/>
            <a:ext cx="4191000" cy="3324225"/>
          </a:xfrm>
          <a:prstGeom prst="rect">
            <a:avLst/>
          </a:prstGeom>
          <a:noFill/>
        </p:spPr>
      </p:pic>
      <p:pic>
        <p:nvPicPr>
          <p:cNvPr id="32774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8200" y="5334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0" fill="hold"/>
                                        <p:tgtEl>
                                          <p:spTgt spid="327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WordArt 2"/>
          <p:cNvSpPr>
            <a:spLocks noChangeArrowheads="1" noChangeShapeType="1" noTextEdit="1"/>
          </p:cNvSpPr>
          <p:nvPr/>
        </p:nvSpPr>
        <p:spPr bwMode="auto">
          <a:xfrm>
            <a:off x="2819400" y="381000"/>
            <a:ext cx="472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beau/belle/bel</a:t>
            </a:r>
          </a:p>
        </p:txBody>
      </p:sp>
      <p:sp>
        <p:nvSpPr>
          <p:cNvPr id="33795" name="WordArt 3"/>
          <p:cNvSpPr>
            <a:spLocks noChangeArrowheads="1" noChangeShapeType="1" noTextEdit="1"/>
          </p:cNvSpPr>
          <p:nvPr/>
        </p:nvSpPr>
        <p:spPr bwMode="auto">
          <a:xfrm>
            <a:off x="3276600" y="1295400"/>
            <a:ext cx="4148138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beaux, belles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685800" y="5715000"/>
            <a:ext cx="7620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 err="1"/>
              <a:t>C’est</a:t>
            </a:r>
            <a:r>
              <a:rPr lang="en-US" sz="4000" dirty="0"/>
              <a:t> un beau </a:t>
            </a:r>
            <a:r>
              <a:rPr lang="en-US" sz="4000" dirty="0" smtClean="0"/>
              <a:t> </a:t>
            </a:r>
            <a:r>
              <a:rPr lang="en-US" sz="4000" dirty="0" err="1" smtClean="0"/>
              <a:t>bel</a:t>
            </a:r>
            <a:r>
              <a:rPr lang="en-US" sz="4000" dirty="0" smtClean="0"/>
              <a:t> </a:t>
            </a:r>
            <a:r>
              <a:rPr lang="en-US" sz="4000" dirty="0" err="1" smtClean="0"/>
              <a:t>ordinateur</a:t>
            </a:r>
            <a:r>
              <a:rPr lang="en-US" sz="4000" dirty="0"/>
              <a:t>.</a:t>
            </a:r>
          </a:p>
        </p:txBody>
      </p:sp>
      <p:pic>
        <p:nvPicPr>
          <p:cNvPr id="33797" name="Picture 5" descr="bureau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514600"/>
            <a:ext cx="3048000" cy="2286000"/>
          </a:xfrm>
          <a:prstGeom prst="rect">
            <a:avLst/>
          </a:prstGeom>
          <a:noFill/>
        </p:spPr>
      </p:pic>
      <p:sp>
        <p:nvSpPr>
          <p:cNvPr id="33798" name="WordArt 6"/>
          <p:cNvSpPr>
            <a:spLocks noChangeArrowheads="1" noChangeShapeType="1" noTextEdit="1"/>
          </p:cNvSpPr>
          <p:nvPr/>
        </p:nvSpPr>
        <p:spPr bwMode="auto">
          <a:xfrm rot="5400000">
            <a:off x="2909887" y="5472113"/>
            <a:ext cx="352425" cy="12954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X</a:t>
            </a:r>
          </a:p>
        </p:txBody>
      </p:sp>
      <p:pic>
        <p:nvPicPr>
          <p:cNvPr id="33800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05800" y="762000"/>
            <a:ext cx="304800" cy="304800"/>
          </a:xfrm>
          <a:prstGeom prst="rect">
            <a:avLst/>
          </a:prstGeom>
          <a:noFill/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762000" y="4800600"/>
            <a:ext cx="7620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 err="1"/>
              <a:t>C’est</a:t>
            </a:r>
            <a:r>
              <a:rPr lang="en-US" sz="4000" dirty="0"/>
              <a:t> un beau </a:t>
            </a:r>
            <a:r>
              <a:rPr lang="en-US" sz="4000" dirty="0" err="1" smtClean="0"/>
              <a:t>ordinateur</a:t>
            </a:r>
            <a:r>
              <a:rPr lang="en-US" sz="4000" dirty="0"/>
              <a:t>.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00" fill="hold"/>
                                        <p:tgtEl>
                                          <p:spTgt spid="338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80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appy&#10; baby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57600"/>
            <a:ext cx="2762250" cy="2762250"/>
          </a:xfrm>
          <a:prstGeom prst="rect">
            <a:avLst/>
          </a:prstGeom>
          <a:noFill/>
        </p:spPr>
      </p:pic>
      <p:pic>
        <p:nvPicPr>
          <p:cNvPr id="24579" name="Picture 3" descr="Bird holds baby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1981200"/>
            <a:ext cx="3452813" cy="2873375"/>
          </a:xfrm>
          <a:prstGeom prst="rect">
            <a:avLst/>
          </a:prstGeom>
          <a:noFill/>
        </p:spPr>
      </p:pic>
      <p:sp>
        <p:nvSpPr>
          <p:cNvPr id="24581" name="WordArt 5"/>
          <p:cNvSpPr>
            <a:spLocks noChangeArrowheads="1" noChangeShapeType="1" noTextEdit="1"/>
          </p:cNvSpPr>
          <p:nvPr/>
        </p:nvSpPr>
        <p:spPr bwMode="auto">
          <a:xfrm>
            <a:off x="457200" y="381000"/>
            <a:ext cx="5257800" cy="1524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nouveau/nouvelle/nouvel</a:t>
            </a:r>
          </a:p>
        </p:txBody>
      </p:sp>
      <p:sp>
        <p:nvSpPr>
          <p:cNvPr id="24582" name="WordArt 6"/>
          <p:cNvSpPr>
            <a:spLocks noChangeArrowheads="1" noChangeShapeType="1" noTextEdit="1"/>
          </p:cNvSpPr>
          <p:nvPr/>
        </p:nvSpPr>
        <p:spPr bwMode="auto">
          <a:xfrm>
            <a:off x="533400" y="2209800"/>
            <a:ext cx="40386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nouveaux/</a:t>
            </a:r>
            <a:r>
              <a:rPr lang="en-US" sz="3600" kern="10" dirty="0" err="1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nouvelles</a:t>
            </a:r>
            <a:endParaRPr lang="en-US" sz="3600" kern="1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7391400" y="3581400"/>
            <a:ext cx="121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/>
              <a:t>new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819400" y="4343400"/>
          <a:ext cx="60960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Masc</a:t>
                      </a:r>
                      <a:r>
                        <a:rPr lang="en-US" dirty="0" smtClean="0"/>
                        <a:t> sing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Masc</a:t>
                      </a:r>
                      <a:r>
                        <a:rPr lang="en-US" dirty="0" smtClean="0"/>
                        <a:t> pl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Masc</a:t>
                      </a:r>
                      <a:r>
                        <a:rPr lang="en-US" dirty="0" smtClean="0"/>
                        <a:t> sing</a:t>
                      </a:r>
                    </a:p>
                    <a:p>
                      <a:r>
                        <a:rPr lang="en-US" dirty="0" smtClean="0"/>
                        <a:t>vowel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Fem sing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Fem pl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nouveau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nouveaux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nouvel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nouvelle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nouvelles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Picture 9" descr="new.gif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81800" y="152400"/>
            <a:ext cx="1981200" cy="2743200"/>
          </a:xfrm>
          <a:prstGeom prst="rect">
            <a:avLst/>
          </a:prstGeom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3820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518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518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4581" grpId="0" animBg="1"/>
      <p:bldP spid="24582" grpId="0" animBg="1"/>
      <p:bldP spid="245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371600" y="533400"/>
            <a:ext cx="6553200" cy="3733800"/>
          </a:xfrm>
          <a:prstGeom prst="rect">
            <a:avLst/>
          </a:prstGeom>
          <a:solidFill>
            <a:srgbClr val="EF251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xfrm>
            <a:off x="838200" y="91440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Bien </a:t>
            </a:r>
            <a:r>
              <a:rPr lang="en-US" dirty="0" err="1" smtClean="0">
                <a:solidFill>
                  <a:schemeClr val="bg1"/>
                </a:solidFill>
              </a:rPr>
              <a:t>Dit</a:t>
            </a:r>
            <a:r>
              <a:rPr lang="en-US" dirty="0" smtClean="0">
                <a:solidFill>
                  <a:schemeClr val="bg1"/>
                </a:solidFill>
              </a:rPr>
              <a:t> 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057400" y="1905000"/>
            <a:ext cx="53340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dirty="0" err="1">
                <a:solidFill>
                  <a:schemeClr val="bg1"/>
                </a:solidFill>
                <a:latin typeface="Times New Roman" pitchFamily="16" charset="0"/>
              </a:rPr>
              <a:t>Chapitre</a:t>
            </a:r>
            <a:r>
              <a:rPr lang="en-US" sz="3600" dirty="0">
                <a:solidFill>
                  <a:schemeClr val="bg1"/>
                </a:solidFill>
                <a:latin typeface="Times New Roman" pitchFamily="16" charset="0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3,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6" charset="0"/>
              </a:rPr>
              <a:t>Vocabulaire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 1</a:t>
            </a:r>
          </a:p>
          <a:p>
            <a:pPr algn="ctr">
              <a:spcBef>
                <a:spcPct val="50000"/>
              </a:spcBef>
            </a:pP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Pt 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4:  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Adjectives in front of the nouns</a:t>
            </a:r>
            <a:endParaRPr lang="en-US" sz="3600" dirty="0">
              <a:solidFill>
                <a:schemeClr val="bg1"/>
              </a:solidFill>
              <a:latin typeface="Times New Roman" pitchFamily="16" charset="0"/>
            </a:endParaRPr>
          </a:p>
        </p:txBody>
      </p:sp>
      <p:pic>
        <p:nvPicPr>
          <p:cNvPr id="3077" name="Picture 5" descr="PHYLLI_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5334000"/>
            <a:ext cx="1828800" cy="571500"/>
          </a:xfrm>
          <a:prstGeom prst="rect">
            <a:avLst/>
          </a:prstGeom>
          <a:noFill/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762000" y="53340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  <a:latin typeface="Times New Roman" pitchFamily="16" charset="0"/>
              </a:rPr>
              <a:t>Created by: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4572000" y="5181600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 err="1">
                <a:solidFill>
                  <a:schemeClr val="bg1"/>
                </a:solidFill>
                <a:latin typeface="Vladimir Script" pitchFamily="64" charset="0"/>
              </a:rPr>
              <a:t>Dimick</a:t>
            </a:r>
            <a:endParaRPr lang="en-US" sz="4000" b="1" dirty="0">
              <a:solidFill>
                <a:schemeClr val="bg1"/>
              </a:solidFill>
              <a:latin typeface="Vladimir Script" pitchFamily="64" charset="0"/>
            </a:endParaRPr>
          </a:p>
        </p:txBody>
      </p:sp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4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754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appy&#10; baby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57600"/>
            <a:ext cx="2762250" cy="2762250"/>
          </a:xfrm>
          <a:prstGeom prst="rect">
            <a:avLst/>
          </a:prstGeom>
          <a:noFill/>
        </p:spPr>
      </p:pic>
      <p:pic>
        <p:nvPicPr>
          <p:cNvPr id="24579" name="Picture 3" descr="Bird holds baby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1981200"/>
            <a:ext cx="3452813" cy="2873375"/>
          </a:xfrm>
          <a:prstGeom prst="rect">
            <a:avLst/>
          </a:prstGeom>
          <a:noFill/>
        </p:spPr>
      </p:pic>
      <p:sp>
        <p:nvSpPr>
          <p:cNvPr id="24581" name="WordArt 5"/>
          <p:cNvSpPr>
            <a:spLocks noChangeArrowheads="1" noChangeShapeType="1" noTextEdit="1"/>
          </p:cNvSpPr>
          <p:nvPr/>
        </p:nvSpPr>
        <p:spPr bwMode="auto">
          <a:xfrm>
            <a:off x="457200" y="381000"/>
            <a:ext cx="5257800" cy="1524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nouveau/nouvelle/nouvel</a:t>
            </a:r>
          </a:p>
        </p:txBody>
      </p:sp>
      <p:sp>
        <p:nvSpPr>
          <p:cNvPr id="24582" name="WordArt 6"/>
          <p:cNvSpPr>
            <a:spLocks noChangeArrowheads="1" noChangeShapeType="1" noTextEdit="1"/>
          </p:cNvSpPr>
          <p:nvPr/>
        </p:nvSpPr>
        <p:spPr bwMode="auto">
          <a:xfrm>
            <a:off x="533400" y="2209800"/>
            <a:ext cx="40386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nouveaux/</a:t>
            </a:r>
            <a:r>
              <a:rPr lang="en-US" sz="3600" kern="10" dirty="0" err="1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nouvelles</a:t>
            </a:r>
            <a:endParaRPr lang="en-US" sz="3600" kern="1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7391400" y="3581400"/>
            <a:ext cx="121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/>
              <a:t>new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819400" y="4343400"/>
          <a:ext cx="60960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Masc</a:t>
                      </a:r>
                      <a:r>
                        <a:rPr lang="en-US" dirty="0" smtClean="0"/>
                        <a:t> sing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Masc</a:t>
                      </a:r>
                      <a:r>
                        <a:rPr lang="en-US" dirty="0" smtClean="0"/>
                        <a:t> pl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Masc</a:t>
                      </a:r>
                      <a:r>
                        <a:rPr lang="en-US" dirty="0" smtClean="0"/>
                        <a:t> sing</a:t>
                      </a:r>
                    </a:p>
                    <a:p>
                      <a:r>
                        <a:rPr lang="en-US" dirty="0" smtClean="0"/>
                        <a:t>vowel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Fem sing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Fem pl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nouveau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nouveaux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nouvel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nouvelle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nouvelles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Picture 9" descr="new.gif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81800" y="152400"/>
            <a:ext cx="1981200" cy="2743200"/>
          </a:xfrm>
          <a:prstGeom prst="rect">
            <a:avLst/>
          </a:prstGeom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4582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9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649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2"/>
          <p:cNvSpPr>
            <a:spLocks noChangeArrowheads="1" noChangeShapeType="1" noTextEdit="1"/>
          </p:cNvSpPr>
          <p:nvPr/>
        </p:nvSpPr>
        <p:spPr bwMode="auto">
          <a:xfrm>
            <a:off x="1752600" y="304800"/>
            <a:ext cx="5257800" cy="1524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nouveau/nouvelle/nouvel</a:t>
            </a:r>
          </a:p>
        </p:txBody>
      </p:sp>
      <p:pic>
        <p:nvPicPr>
          <p:cNvPr id="34819" name="Picture 3" descr="nouveauchie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828800"/>
            <a:ext cx="1857375" cy="1362075"/>
          </a:xfrm>
          <a:prstGeom prst="rect">
            <a:avLst/>
          </a:prstGeom>
          <a:noFill/>
        </p:spPr>
      </p:pic>
      <p:pic>
        <p:nvPicPr>
          <p:cNvPr id="34820" name="Picture 4" descr="nouvelordinateur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4724400"/>
            <a:ext cx="1857375" cy="1857375"/>
          </a:xfrm>
          <a:prstGeom prst="rect">
            <a:avLst/>
          </a:prstGeom>
          <a:noFill/>
        </p:spPr>
      </p:pic>
      <p:pic>
        <p:nvPicPr>
          <p:cNvPr id="34821" name="Picture 5" descr="nouvellemaison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3200400"/>
            <a:ext cx="1485900" cy="1457325"/>
          </a:xfrm>
          <a:prstGeom prst="rect">
            <a:avLst/>
          </a:prstGeom>
          <a:noFill/>
        </p:spPr>
      </p:pic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2362200" y="4724400"/>
            <a:ext cx="647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 nouvel ordinateur.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2286000" y="2209800"/>
            <a:ext cx="6400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 nouveau chien.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2286000" y="3581400"/>
            <a:ext cx="647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une nouvelle maison.</a:t>
            </a:r>
          </a:p>
        </p:txBody>
      </p:sp>
      <p:pic>
        <p:nvPicPr>
          <p:cNvPr id="34825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34400" y="3810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1000" fill="hold"/>
                                        <p:tgtEl>
                                          <p:spTgt spid="348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25"/>
                </p:tgtEl>
              </p:cMediaNode>
            </p:audio>
          </p:childTnLst>
        </p:cTn>
      </p:par>
    </p:tnLst>
    <p:bldLst>
      <p:bldP spid="348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2"/>
          <p:cNvSpPr>
            <a:spLocks noChangeArrowheads="1" noChangeShapeType="1" noTextEdit="1"/>
          </p:cNvSpPr>
          <p:nvPr/>
        </p:nvSpPr>
        <p:spPr bwMode="auto">
          <a:xfrm>
            <a:off x="533400" y="304800"/>
            <a:ext cx="40386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nouveaux/nouvelles</a:t>
            </a:r>
          </a:p>
        </p:txBody>
      </p:sp>
      <p:pic>
        <p:nvPicPr>
          <p:cNvPr id="36867" name="Picture 3" descr="nouveauchie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24200"/>
            <a:ext cx="1857375" cy="1362075"/>
          </a:xfrm>
          <a:prstGeom prst="rect">
            <a:avLst/>
          </a:prstGeom>
          <a:noFill/>
        </p:spPr>
      </p:pic>
      <p:pic>
        <p:nvPicPr>
          <p:cNvPr id="36868" name="Picture 4" descr="nouvelauto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905000"/>
            <a:ext cx="1733550" cy="1238250"/>
          </a:xfrm>
          <a:prstGeom prst="rect">
            <a:avLst/>
          </a:prstGeom>
          <a:noFill/>
        </p:spPr>
      </p:pic>
      <p:pic>
        <p:nvPicPr>
          <p:cNvPr id="36869" name="Picture 5" descr="nouvelordinateu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4648200"/>
            <a:ext cx="1857375" cy="1857375"/>
          </a:xfrm>
          <a:prstGeom prst="rect">
            <a:avLst/>
          </a:prstGeom>
          <a:noFill/>
        </p:spPr>
      </p:pic>
      <p:pic>
        <p:nvPicPr>
          <p:cNvPr id="36870" name="Picture 6" descr="nouvelauto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1905000"/>
            <a:ext cx="1733550" cy="1238250"/>
          </a:xfrm>
          <a:prstGeom prst="rect">
            <a:avLst/>
          </a:prstGeom>
          <a:noFill/>
        </p:spPr>
      </p:pic>
      <p:pic>
        <p:nvPicPr>
          <p:cNvPr id="36871" name="Picture 7" descr="nouveauchie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3048000"/>
            <a:ext cx="1857375" cy="1362075"/>
          </a:xfrm>
          <a:prstGeom prst="rect">
            <a:avLst/>
          </a:prstGeom>
          <a:noFill/>
        </p:spPr>
      </p:pic>
      <p:pic>
        <p:nvPicPr>
          <p:cNvPr id="36872" name="Picture 8" descr="nouvelordinateu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4495800"/>
            <a:ext cx="1857375" cy="1857375"/>
          </a:xfrm>
          <a:prstGeom prst="rect">
            <a:avLst/>
          </a:prstGeom>
          <a:noFill/>
        </p:spPr>
      </p:pic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2743200" y="1828800"/>
            <a:ext cx="640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Ce sont de nouvelles voitures.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2819400" y="5334000"/>
            <a:ext cx="6019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Ce sont de nouveaux ordinateurs.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3124200" y="3581400"/>
            <a:ext cx="6019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Ce sont de nouveaux chiens.</a:t>
            </a:r>
          </a:p>
        </p:txBody>
      </p:sp>
      <p:pic>
        <p:nvPicPr>
          <p:cNvPr id="36876" name="Picture 1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77200" y="533400"/>
            <a:ext cx="304800" cy="304800"/>
          </a:xfrm>
          <a:prstGeom prst="rect">
            <a:avLst/>
          </a:prstGeom>
          <a:noFill/>
        </p:spPr>
      </p:pic>
      <p:sp>
        <p:nvSpPr>
          <p:cNvPr id="13" name="Block Arc 12"/>
          <p:cNvSpPr/>
          <p:nvPr/>
        </p:nvSpPr>
        <p:spPr>
          <a:xfrm rot="10800000">
            <a:off x="6324600" y="5791200"/>
            <a:ext cx="457200" cy="152400"/>
          </a:xfrm>
          <a:prstGeom prst="blockArc">
            <a:avLst/>
          </a:prstGeom>
          <a:solidFill>
            <a:srgbClr val="E515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6400801" y="6096001"/>
            <a:ext cx="228600" cy="152400"/>
          </a:xfrm>
          <a:custGeom>
            <a:avLst/>
            <a:gdLst>
              <a:gd name="connsiteX0" fmla="*/ 0 w 399045"/>
              <a:gd name="connsiteY0" fmla="*/ 6538 h 312987"/>
              <a:gd name="connsiteX1" fmla="*/ 381000 w 399045"/>
              <a:gd name="connsiteY1" fmla="*/ 21778 h 312987"/>
              <a:gd name="connsiteX2" fmla="*/ 350520 w 399045"/>
              <a:gd name="connsiteY2" fmla="*/ 67498 h 312987"/>
              <a:gd name="connsiteX3" fmla="*/ 304800 w 399045"/>
              <a:gd name="connsiteY3" fmla="*/ 82738 h 312987"/>
              <a:gd name="connsiteX4" fmla="*/ 167640 w 399045"/>
              <a:gd name="connsiteY4" fmla="*/ 174178 h 312987"/>
              <a:gd name="connsiteX5" fmla="*/ 121920 w 399045"/>
              <a:gd name="connsiteY5" fmla="*/ 204658 h 312987"/>
              <a:gd name="connsiteX6" fmla="*/ 30480 w 399045"/>
              <a:gd name="connsiteY6" fmla="*/ 265618 h 312987"/>
              <a:gd name="connsiteX7" fmla="*/ 381000 w 399045"/>
              <a:gd name="connsiteY7" fmla="*/ 280858 h 312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9045" h="312987">
                <a:moveTo>
                  <a:pt x="0" y="6538"/>
                </a:moveTo>
                <a:cubicBezTo>
                  <a:pt x="127000" y="11618"/>
                  <a:pt x="255778" y="0"/>
                  <a:pt x="381000" y="21778"/>
                </a:cubicBezTo>
                <a:cubicBezTo>
                  <a:pt x="399045" y="24916"/>
                  <a:pt x="364823" y="56056"/>
                  <a:pt x="350520" y="67498"/>
                </a:cubicBezTo>
                <a:cubicBezTo>
                  <a:pt x="337976" y="77533"/>
                  <a:pt x="318843" y="74936"/>
                  <a:pt x="304800" y="82738"/>
                </a:cubicBezTo>
                <a:lnTo>
                  <a:pt x="167640" y="174178"/>
                </a:lnTo>
                <a:cubicBezTo>
                  <a:pt x="152400" y="184338"/>
                  <a:pt x="134872" y="191706"/>
                  <a:pt x="121920" y="204658"/>
                </a:cubicBezTo>
                <a:cubicBezTo>
                  <a:pt x="64841" y="261737"/>
                  <a:pt x="96647" y="243562"/>
                  <a:pt x="30480" y="265618"/>
                </a:cubicBezTo>
                <a:cubicBezTo>
                  <a:pt x="172586" y="312987"/>
                  <a:pt x="60136" y="280858"/>
                  <a:pt x="381000" y="280858"/>
                </a:cubicBezTo>
              </a:path>
            </a:pathLst>
          </a:custGeom>
          <a:ln w="38100">
            <a:solidFill>
              <a:srgbClr val="E515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38100">
                <a:solidFill>
                  <a:schemeClr val="tx1"/>
                </a:solidFill>
              </a:ln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9000" fill="hold"/>
                                        <p:tgtEl>
                                          <p:spTgt spid="368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6"/>
                </p:tgtEl>
              </p:cMediaNode>
            </p:audio>
          </p:childTnLst>
        </p:cTn>
      </p:par>
    </p:tnLst>
    <p:bldLst>
      <p:bldP spid="3686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WordArt 2"/>
          <p:cNvSpPr>
            <a:spLocks noChangeArrowheads="1" noChangeShapeType="1" noTextEdit="1"/>
          </p:cNvSpPr>
          <p:nvPr/>
        </p:nvSpPr>
        <p:spPr bwMode="auto">
          <a:xfrm>
            <a:off x="533400" y="304800"/>
            <a:ext cx="40386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nouveaux/nouvelles</a:t>
            </a:r>
          </a:p>
        </p:txBody>
      </p:sp>
      <p:pic>
        <p:nvPicPr>
          <p:cNvPr id="37891" name="Picture 3" descr="nouveauchie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24200"/>
            <a:ext cx="1857375" cy="1362075"/>
          </a:xfrm>
          <a:prstGeom prst="rect">
            <a:avLst/>
          </a:prstGeom>
          <a:noFill/>
        </p:spPr>
      </p:pic>
      <p:pic>
        <p:nvPicPr>
          <p:cNvPr id="37892" name="Picture 4" descr="nouvelauto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905000"/>
            <a:ext cx="1733550" cy="1238250"/>
          </a:xfrm>
          <a:prstGeom prst="rect">
            <a:avLst/>
          </a:prstGeom>
          <a:noFill/>
        </p:spPr>
      </p:pic>
      <p:pic>
        <p:nvPicPr>
          <p:cNvPr id="37893" name="Picture 5" descr="nouvelordinateu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4648200"/>
            <a:ext cx="1857375" cy="1857375"/>
          </a:xfrm>
          <a:prstGeom prst="rect">
            <a:avLst/>
          </a:prstGeom>
          <a:noFill/>
        </p:spPr>
      </p:pic>
      <p:pic>
        <p:nvPicPr>
          <p:cNvPr id="37894" name="Picture 6" descr="nouvelauto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1905000"/>
            <a:ext cx="1733550" cy="1238250"/>
          </a:xfrm>
          <a:prstGeom prst="rect">
            <a:avLst/>
          </a:prstGeom>
          <a:noFill/>
        </p:spPr>
      </p:pic>
      <p:pic>
        <p:nvPicPr>
          <p:cNvPr id="37895" name="Picture 7" descr="nouveauchie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3048000"/>
            <a:ext cx="1857375" cy="1362075"/>
          </a:xfrm>
          <a:prstGeom prst="rect">
            <a:avLst/>
          </a:prstGeom>
          <a:noFill/>
        </p:spPr>
      </p:pic>
      <p:pic>
        <p:nvPicPr>
          <p:cNvPr id="37896" name="Picture 8" descr="nouvelordinateu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4495800"/>
            <a:ext cx="1857375" cy="1857375"/>
          </a:xfrm>
          <a:prstGeom prst="rect">
            <a:avLst/>
          </a:prstGeom>
          <a:noFill/>
        </p:spPr>
      </p:pic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2743200" y="1828800"/>
            <a:ext cx="640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Ce sont </a:t>
            </a:r>
            <a:r>
              <a:rPr lang="en-US" sz="3200" b="1">
                <a:solidFill>
                  <a:srgbClr val="FF0000"/>
                </a:solidFill>
              </a:rPr>
              <a:t>de</a:t>
            </a:r>
            <a:r>
              <a:rPr lang="en-US" sz="3200" b="1"/>
              <a:t> nouvelles voitures.</a:t>
            </a:r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2819400" y="5334000"/>
            <a:ext cx="6019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Ce sont </a:t>
            </a:r>
            <a:r>
              <a:rPr lang="en-US" sz="3200" b="1">
                <a:solidFill>
                  <a:srgbClr val="FF0000"/>
                </a:solidFill>
              </a:rPr>
              <a:t>de</a:t>
            </a:r>
            <a:r>
              <a:rPr lang="en-US" sz="3200" b="1"/>
              <a:t> nouveaux ordinateurs.</a:t>
            </a: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3124200" y="3581400"/>
            <a:ext cx="6019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Ce sont </a:t>
            </a:r>
            <a:r>
              <a:rPr lang="en-US" sz="3200" b="1">
                <a:solidFill>
                  <a:srgbClr val="FF0000"/>
                </a:solidFill>
              </a:rPr>
              <a:t>de</a:t>
            </a:r>
            <a:r>
              <a:rPr lang="en-US" sz="3200" b="1"/>
              <a:t> nouveaux chiens.</a:t>
            </a:r>
          </a:p>
        </p:txBody>
      </p:sp>
      <p:pic>
        <p:nvPicPr>
          <p:cNvPr id="37900" name="Picture 1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77200" y="6858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5000" fill="hold"/>
                                        <p:tgtEl>
                                          <p:spTgt spid="379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900"/>
                </p:tgtEl>
              </p:cMediaNode>
            </p:audio>
          </p:childTnLst>
        </p:cTn>
      </p:par>
    </p:tnLst>
    <p:bldLst>
      <p:bldP spid="3789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WordArt 4"/>
          <p:cNvSpPr>
            <a:spLocks noChangeArrowheads="1" noChangeShapeType="1" noTextEdit="1"/>
          </p:cNvSpPr>
          <p:nvPr/>
        </p:nvSpPr>
        <p:spPr bwMode="auto">
          <a:xfrm>
            <a:off x="381000" y="609600"/>
            <a:ext cx="41243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vieux/ vieille/ vieil</a:t>
            </a:r>
          </a:p>
        </p:txBody>
      </p:sp>
      <p:sp>
        <p:nvSpPr>
          <p:cNvPr id="25605" name="WordArt 5"/>
          <p:cNvSpPr>
            <a:spLocks noChangeArrowheads="1" noChangeShapeType="1" noTextEdit="1"/>
          </p:cNvSpPr>
          <p:nvPr/>
        </p:nvSpPr>
        <p:spPr bwMode="auto">
          <a:xfrm>
            <a:off x="990600" y="1905000"/>
            <a:ext cx="3700463" cy="73025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vieux/vieilles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6248400" y="5867400"/>
            <a:ext cx="121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/>
              <a:t>old</a:t>
            </a:r>
          </a:p>
        </p:txBody>
      </p:sp>
      <p:pic>
        <p:nvPicPr>
          <p:cNvPr id="25607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0" y="762000"/>
            <a:ext cx="304800" cy="304800"/>
          </a:xfrm>
          <a:prstGeom prst="rect">
            <a:avLst/>
          </a:prstGeom>
          <a:noFill/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828800" y="3124200"/>
          <a:ext cx="60960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Masc</a:t>
                      </a:r>
                      <a:r>
                        <a:rPr lang="en-US" dirty="0" smtClean="0"/>
                        <a:t> sing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Masc</a:t>
                      </a:r>
                      <a:r>
                        <a:rPr lang="en-US" dirty="0" smtClean="0"/>
                        <a:t> pl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Masc</a:t>
                      </a:r>
                      <a:r>
                        <a:rPr lang="en-US" dirty="0" smtClean="0"/>
                        <a:t> sing</a:t>
                      </a:r>
                    </a:p>
                    <a:p>
                      <a:r>
                        <a:rPr lang="en-US" dirty="0" smtClean="0"/>
                        <a:t>vowel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Fem sing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Fem pl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Vieux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Vieux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Vieil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Vieille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vieilles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5603" name="Picture 3" descr="Grandpa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239000" y="0"/>
            <a:ext cx="2209800" cy="4800600"/>
          </a:xfrm>
          <a:prstGeom prst="rect">
            <a:avLst/>
          </a:prstGeom>
          <a:noFill/>
        </p:spPr>
      </p:pic>
      <p:pic>
        <p:nvPicPr>
          <p:cNvPr id="25602" name="Picture 2" descr="Grandma smokes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352800"/>
            <a:ext cx="2698750" cy="32385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560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6000" fill="hold"/>
                                        <p:tgtEl>
                                          <p:spTgt spid="256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7"/>
                </p:tgtEl>
              </p:cMediaNode>
            </p:audio>
          </p:childTnLst>
        </p:cTn>
      </p:par>
    </p:tnLst>
    <p:bldLst>
      <p:bldP spid="25604" grpId="0" animBg="1"/>
      <p:bldP spid="25605" grpId="0" animBg="1"/>
      <p:bldP spid="2560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WordArt 4"/>
          <p:cNvSpPr>
            <a:spLocks noChangeArrowheads="1" noChangeShapeType="1" noTextEdit="1"/>
          </p:cNvSpPr>
          <p:nvPr/>
        </p:nvSpPr>
        <p:spPr bwMode="auto">
          <a:xfrm>
            <a:off x="381000" y="609600"/>
            <a:ext cx="41243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vieux</a:t>
            </a: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/ </a:t>
            </a:r>
            <a:r>
              <a:rPr lang="en-US" sz="3600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vieille</a:t>
            </a: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/ </a:t>
            </a:r>
            <a:r>
              <a:rPr lang="en-US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veil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5605" name="WordArt 5"/>
          <p:cNvSpPr>
            <a:spLocks noChangeArrowheads="1" noChangeShapeType="1" noTextEdit="1"/>
          </p:cNvSpPr>
          <p:nvPr/>
        </p:nvSpPr>
        <p:spPr bwMode="auto">
          <a:xfrm>
            <a:off x="990600" y="1905000"/>
            <a:ext cx="3700463" cy="73025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vieux/vieilles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6248400" y="5867400"/>
            <a:ext cx="121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/>
              <a:t>old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828800" y="3124200"/>
          <a:ext cx="60960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Masc</a:t>
                      </a:r>
                      <a:r>
                        <a:rPr lang="en-US" dirty="0" smtClean="0"/>
                        <a:t> sing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Masc</a:t>
                      </a:r>
                      <a:r>
                        <a:rPr lang="en-US" dirty="0" smtClean="0"/>
                        <a:t> pl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Masc</a:t>
                      </a:r>
                      <a:r>
                        <a:rPr lang="en-US" dirty="0" smtClean="0"/>
                        <a:t> sing</a:t>
                      </a:r>
                    </a:p>
                    <a:p>
                      <a:r>
                        <a:rPr lang="en-US" dirty="0" smtClean="0"/>
                        <a:t>vowel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Fem sing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Fem pl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Vieux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Vieux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Vieil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Vieille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vieilles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5603" name="Picture 3" descr="Grandpa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934200" y="0"/>
            <a:ext cx="2209800" cy="4800600"/>
          </a:xfrm>
          <a:prstGeom prst="rect">
            <a:avLst/>
          </a:prstGeom>
          <a:noFill/>
        </p:spPr>
      </p:pic>
      <p:pic>
        <p:nvPicPr>
          <p:cNvPr id="25602" name="Picture 2" descr="Grandma smokes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2800"/>
            <a:ext cx="2698750" cy="3238500"/>
          </a:xfrm>
          <a:prstGeom prst="rect">
            <a:avLst/>
          </a:prstGeom>
          <a:noFill/>
        </p:spPr>
      </p:pic>
      <p:pic>
        <p:nvPicPr>
          <p:cNvPr id="9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29600" y="3048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auto">
          <a:xfrm>
            <a:off x="381000" y="609600"/>
            <a:ext cx="41243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vieux/vieille/vieil</a:t>
            </a:r>
          </a:p>
        </p:txBody>
      </p:sp>
      <p:pic>
        <p:nvPicPr>
          <p:cNvPr id="35843" name="Picture 3" descr="vieill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819400"/>
            <a:ext cx="1238250" cy="1485900"/>
          </a:xfrm>
          <a:prstGeom prst="rect">
            <a:avLst/>
          </a:prstGeom>
          <a:noFill/>
        </p:spPr>
      </p:pic>
      <p:pic>
        <p:nvPicPr>
          <p:cNvPr id="35844" name="Picture 4" descr="vieuxcami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752600"/>
            <a:ext cx="1485900" cy="933450"/>
          </a:xfrm>
          <a:prstGeom prst="rect">
            <a:avLst/>
          </a:prstGeom>
          <a:noFill/>
        </p:spPr>
      </p:pic>
      <p:pic>
        <p:nvPicPr>
          <p:cNvPr id="35845" name="Picture 5" descr="vieux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4572000"/>
            <a:ext cx="990600" cy="1857375"/>
          </a:xfrm>
          <a:prstGeom prst="rect">
            <a:avLst/>
          </a:prstGeom>
          <a:noFill/>
        </p:spPr>
      </p:pic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2057400" y="5181600"/>
            <a:ext cx="647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 vieil homme.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2362200" y="3352800"/>
            <a:ext cx="647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une vieille femme.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2438400" y="1828800"/>
            <a:ext cx="647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 vieux camion.</a:t>
            </a:r>
          </a:p>
        </p:txBody>
      </p:sp>
      <p:pic>
        <p:nvPicPr>
          <p:cNvPr id="35849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6858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584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0000" fill="hold"/>
                                        <p:tgtEl>
                                          <p:spTgt spid="358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849"/>
                </p:tgtEl>
              </p:cMediaNode>
            </p:audio>
          </p:childTnLst>
        </p:cTn>
      </p:par>
    </p:tnLst>
    <p:bldLst>
      <p:bldP spid="3584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Grandma smokes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43000"/>
            <a:ext cx="1968500" cy="2362200"/>
          </a:xfrm>
          <a:prstGeom prst="rect">
            <a:avLst/>
          </a:prstGeom>
          <a:noFill/>
        </p:spPr>
      </p:pic>
      <p:sp>
        <p:nvSpPr>
          <p:cNvPr id="38915" name="WordArt 3"/>
          <p:cNvSpPr>
            <a:spLocks noChangeArrowheads="1" noChangeShapeType="1" noTextEdit="1"/>
          </p:cNvSpPr>
          <p:nvPr/>
        </p:nvSpPr>
        <p:spPr bwMode="auto">
          <a:xfrm>
            <a:off x="990600" y="381000"/>
            <a:ext cx="3700463" cy="73025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vieux/vieilles</a:t>
            </a:r>
          </a:p>
        </p:txBody>
      </p:sp>
      <p:pic>
        <p:nvPicPr>
          <p:cNvPr id="38916" name="Picture 4" descr="vieille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1371600"/>
            <a:ext cx="1238250" cy="1485900"/>
          </a:xfrm>
          <a:prstGeom prst="rect">
            <a:avLst/>
          </a:prstGeom>
          <a:noFill/>
        </p:spPr>
      </p:pic>
      <p:pic>
        <p:nvPicPr>
          <p:cNvPr id="38917" name="Picture 5" descr="vieux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572000"/>
            <a:ext cx="1362075" cy="1485900"/>
          </a:xfrm>
          <a:prstGeom prst="rect">
            <a:avLst/>
          </a:prstGeom>
          <a:noFill/>
        </p:spPr>
      </p:pic>
      <p:pic>
        <p:nvPicPr>
          <p:cNvPr id="38918" name="Picture 6" descr="vieuxcamion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81400"/>
            <a:ext cx="1485900" cy="933450"/>
          </a:xfrm>
          <a:prstGeom prst="rect">
            <a:avLst/>
          </a:prstGeom>
          <a:noFill/>
        </p:spPr>
      </p:pic>
      <p:pic>
        <p:nvPicPr>
          <p:cNvPr id="38919" name="Picture 7" descr="vieux2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76400" y="4648200"/>
            <a:ext cx="990600" cy="1857375"/>
          </a:xfrm>
          <a:prstGeom prst="rect">
            <a:avLst/>
          </a:prstGeom>
          <a:noFill/>
        </p:spPr>
      </p:pic>
      <p:pic>
        <p:nvPicPr>
          <p:cNvPr id="38920" name="Picture 8" descr="vieuxcamion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3581400"/>
            <a:ext cx="1485900" cy="933450"/>
          </a:xfrm>
          <a:prstGeom prst="rect">
            <a:avLst/>
          </a:prstGeom>
          <a:noFill/>
        </p:spPr>
      </p:pic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2743200" y="1981200"/>
            <a:ext cx="640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Ce sont </a:t>
            </a:r>
            <a:r>
              <a:rPr lang="en-US" sz="3200" b="1">
                <a:solidFill>
                  <a:srgbClr val="FF0000"/>
                </a:solidFill>
              </a:rPr>
              <a:t>de</a:t>
            </a:r>
            <a:r>
              <a:rPr lang="en-US" sz="3200" b="1"/>
              <a:t> vieilles femmes.</a:t>
            </a: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3048000" y="3733800"/>
            <a:ext cx="640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Ce sont </a:t>
            </a:r>
            <a:r>
              <a:rPr lang="en-US" sz="3200" b="1">
                <a:solidFill>
                  <a:srgbClr val="FF0000"/>
                </a:solidFill>
              </a:rPr>
              <a:t>de</a:t>
            </a:r>
            <a:r>
              <a:rPr lang="en-US" sz="3200" b="1"/>
              <a:t> vieux camions.</a:t>
            </a:r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2743200" y="5105400"/>
            <a:ext cx="640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Ce sont </a:t>
            </a:r>
            <a:r>
              <a:rPr lang="en-US" sz="3200" b="1">
                <a:solidFill>
                  <a:srgbClr val="FF0000"/>
                </a:solidFill>
              </a:rPr>
              <a:t>de</a:t>
            </a:r>
            <a:r>
              <a:rPr lang="en-US" sz="3200" b="1"/>
              <a:t> vieux hommes.</a:t>
            </a:r>
          </a:p>
        </p:txBody>
      </p:sp>
      <p:pic>
        <p:nvPicPr>
          <p:cNvPr id="38924" name="Picture 1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82000" y="533400"/>
            <a:ext cx="304800" cy="304800"/>
          </a:xfrm>
          <a:prstGeom prst="rect">
            <a:avLst/>
          </a:prstGeom>
          <a:noFill/>
        </p:spPr>
      </p:pic>
      <p:sp>
        <p:nvSpPr>
          <p:cNvPr id="13" name="Block Arc 12"/>
          <p:cNvSpPr/>
          <p:nvPr/>
        </p:nvSpPr>
        <p:spPr>
          <a:xfrm rot="10800000">
            <a:off x="5410200" y="5638800"/>
            <a:ext cx="457200" cy="152400"/>
          </a:xfrm>
          <a:prstGeom prst="blockArc">
            <a:avLst/>
          </a:prstGeom>
          <a:solidFill>
            <a:srgbClr val="E515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5486400" y="5943600"/>
            <a:ext cx="228600" cy="152400"/>
          </a:xfrm>
          <a:custGeom>
            <a:avLst/>
            <a:gdLst>
              <a:gd name="connsiteX0" fmla="*/ 0 w 399045"/>
              <a:gd name="connsiteY0" fmla="*/ 6538 h 312987"/>
              <a:gd name="connsiteX1" fmla="*/ 381000 w 399045"/>
              <a:gd name="connsiteY1" fmla="*/ 21778 h 312987"/>
              <a:gd name="connsiteX2" fmla="*/ 350520 w 399045"/>
              <a:gd name="connsiteY2" fmla="*/ 67498 h 312987"/>
              <a:gd name="connsiteX3" fmla="*/ 304800 w 399045"/>
              <a:gd name="connsiteY3" fmla="*/ 82738 h 312987"/>
              <a:gd name="connsiteX4" fmla="*/ 167640 w 399045"/>
              <a:gd name="connsiteY4" fmla="*/ 174178 h 312987"/>
              <a:gd name="connsiteX5" fmla="*/ 121920 w 399045"/>
              <a:gd name="connsiteY5" fmla="*/ 204658 h 312987"/>
              <a:gd name="connsiteX6" fmla="*/ 30480 w 399045"/>
              <a:gd name="connsiteY6" fmla="*/ 265618 h 312987"/>
              <a:gd name="connsiteX7" fmla="*/ 381000 w 399045"/>
              <a:gd name="connsiteY7" fmla="*/ 280858 h 312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9045" h="312987">
                <a:moveTo>
                  <a:pt x="0" y="6538"/>
                </a:moveTo>
                <a:cubicBezTo>
                  <a:pt x="127000" y="11618"/>
                  <a:pt x="255778" y="0"/>
                  <a:pt x="381000" y="21778"/>
                </a:cubicBezTo>
                <a:cubicBezTo>
                  <a:pt x="399045" y="24916"/>
                  <a:pt x="364823" y="56056"/>
                  <a:pt x="350520" y="67498"/>
                </a:cubicBezTo>
                <a:cubicBezTo>
                  <a:pt x="337976" y="77533"/>
                  <a:pt x="318843" y="74936"/>
                  <a:pt x="304800" y="82738"/>
                </a:cubicBezTo>
                <a:lnTo>
                  <a:pt x="167640" y="174178"/>
                </a:lnTo>
                <a:cubicBezTo>
                  <a:pt x="152400" y="184338"/>
                  <a:pt x="134872" y="191706"/>
                  <a:pt x="121920" y="204658"/>
                </a:cubicBezTo>
                <a:cubicBezTo>
                  <a:pt x="64841" y="261737"/>
                  <a:pt x="96647" y="243562"/>
                  <a:pt x="30480" y="265618"/>
                </a:cubicBezTo>
                <a:cubicBezTo>
                  <a:pt x="172586" y="312987"/>
                  <a:pt x="60136" y="280858"/>
                  <a:pt x="381000" y="280858"/>
                </a:cubicBezTo>
              </a:path>
            </a:pathLst>
          </a:custGeom>
          <a:ln w="38100">
            <a:solidFill>
              <a:srgbClr val="E515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38100">
                <a:solidFill>
                  <a:schemeClr val="tx1"/>
                </a:solidFill>
              </a:ln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000" fill="hold"/>
                                        <p:tgtEl>
                                          <p:spTgt spid="389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24"/>
                </p:tgtEl>
              </p:cMediaNode>
            </p:audio>
          </p:childTnLst>
        </p:cTn>
      </p:par>
    </p:tnLst>
    <p:bldLst>
      <p:bldP spid="389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Adjectives in front of the noun</a:t>
            </a:r>
          </a:p>
        </p:txBody>
      </p:sp>
      <p:graphicFrame>
        <p:nvGraphicFramePr>
          <p:cNvPr id="40963" name="Group 3"/>
          <p:cNvGraphicFramePr>
            <a:graphicFrameLocks noGrp="1"/>
          </p:cNvGraphicFramePr>
          <p:nvPr>
            <p:ph sz="half" idx="2"/>
          </p:nvPr>
        </p:nvGraphicFramePr>
        <p:xfrm>
          <a:off x="304800" y="1600200"/>
          <a:ext cx="8382000" cy="4936364"/>
        </p:xfrm>
        <a:graphic>
          <a:graphicData uri="http://schemas.openxmlformats.org/drawingml/2006/table">
            <a:tbl>
              <a:tblPr/>
              <a:tblGrid>
                <a:gridCol w="1676400"/>
                <a:gridCol w="1676400"/>
                <a:gridCol w="1676400"/>
                <a:gridCol w="1676400"/>
                <a:gridCol w="1676400"/>
              </a:tblGrid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Masc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singular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Masc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Sing/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vowel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Masc plural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Fem singular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Fem plural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Beau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Bel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Beaux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Belle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Belles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0995" name="Picture 3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0600" y="3810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00" fill="hold"/>
                                        <p:tgtEl>
                                          <p:spTgt spid="409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9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Adjectives in front of the noun</a:t>
            </a:r>
          </a:p>
        </p:txBody>
      </p:sp>
      <p:graphicFrame>
        <p:nvGraphicFramePr>
          <p:cNvPr id="41987" name="Group 3"/>
          <p:cNvGraphicFramePr>
            <a:graphicFrameLocks noGrp="1"/>
          </p:cNvGraphicFramePr>
          <p:nvPr>
            <p:ph sz="half" idx="2"/>
          </p:nvPr>
        </p:nvGraphicFramePr>
        <p:xfrm>
          <a:off x="304800" y="1600200"/>
          <a:ext cx="8382000" cy="4936364"/>
        </p:xfrm>
        <a:graphic>
          <a:graphicData uri="http://schemas.openxmlformats.org/drawingml/2006/table">
            <a:tbl>
              <a:tblPr/>
              <a:tblGrid>
                <a:gridCol w="1676400"/>
                <a:gridCol w="1676400"/>
                <a:gridCol w="1676400"/>
                <a:gridCol w="1676400"/>
                <a:gridCol w="1676400"/>
              </a:tblGrid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Masc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singular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Masc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Sing/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vowel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Masc plural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Fem singular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Fem plural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Beau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Beaux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Belle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Belles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Nouveau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Nouvel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Nouveaux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Nouvelle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Nouvelles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2019" name="Picture 3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34400" y="3810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00" fill="hold"/>
                                        <p:tgtEl>
                                          <p:spTgt spid="420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01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err="1">
                <a:solidFill>
                  <a:schemeClr val="accent2"/>
                </a:solidFill>
              </a:rPr>
              <a:t>J’ai</a:t>
            </a:r>
            <a:r>
              <a:rPr lang="en-US" b="1" dirty="0">
                <a:solidFill>
                  <a:schemeClr val="accent2"/>
                </a:solidFill>
              </a:rPr>
              <a:t> les </a:t>
            </a:r>
            <a:r>
              <a:rPr lang="en-US" b="1" dirty="0" err="1" smtClean="0">
                <a:solidFill>
                  <a:schemeClr val="accent2"/>
                </a:solidFill>
              </a:rPr>
              <a:t>cheveux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 smtClean="0">
                <a:solidFill>
                  <a:schemeClr val="accent2"/>
                </a:solidFill>
              </a:rPr>
              <a:t>longs</a:t>
            </a:r>
            <a:r>
              <a:rPr lang="en-US" b="1" dirty="0">
                <a:solidFill>
                  <a:schemeClr val="accent2"/>
                </a:solidFill>
              </a:rPr>
              <a:t>.</a:t>
            </a:r>
            <a:r>
              <a:rPr lang="en-US" dirty="0"/>
              <a:t> </a:t>
            </a:r>
          </a:p>
        </p:txBody>
      </p:sp>
      <p:sp>
        <p:nvSpPr>
          <p:cNvPr id="110597" name="AutoShape 5"/>
          <p:cNvSpPr>
            <a:spLocks noChangeArrowheads="1"/>
          </p:cNvSpPr>
          <p:nvPr/>
        </p:nvSpPr>
        <p:spPr bwMode="auto">
          <a:xfrm>
            <a:off x="533400" y="3200400"/>
            <a:ext cx="1905000" cy="1295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609600" y="3276600"/>
            <a:ext cx="1676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Où est mon prince?</a:t>
            </a:r>
          </a:p>
        </p:txBody>
      </p:sp>
      <p:sp>
        <p:nvSpPr>
          <p:cNvPr id="110599" name="Oval 7"/>
          <p:cNvSpPr>
            <a:spLocks noChangeArrowheads="1"/>
          </p:cNvSpPr>
          <p:nvPr/>
        </p:nvSpPr>
        <p:spPr bwMode="auto">
          <a:xfrm>
            <a:off x="2209800" y="4114800"/>
            <a:ext cx="3048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600" name="Oval 8"/>
          <p:cNvSpPr>
            <a:spLocks noChangeArrowheads="1"/>
          </p:cNvSpPr>
          <p:nvPr/>
        </p:nvSpPr>
        <p:spPr bwMode="auto">
          <a:xfrm>
            <a:off x="3048000" y="4114800"/>
            <a:ext cx="3048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601" name="Oval 9"/>
          <p:cNvSpPr>
            <a:spLocks noChangeArrowheads="1"/>
          </p:cNvSpPr>
          <p:nvPr/>
        </p:nvSpPr>
        <p:spPr bwMode="auto">
          <a:xfrm>
            <a:off x="3429000" y="4114800"/>
            <a:ext cx="3048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10602" name="Picture 10" descr="D:\My documents D\powerpoint\images072908\rupunzel_hg_cl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1428750"/>
            <a:ext cx="2171700" cy="5429250"/>
          </a:xfrm>
          <a:prstGeom prst="rect">
            <a:avLst/>
          </a:prstGeom>
          <a:noFill/>
        </p:spPr>
      </p:pic>
      <p:sp>
        <p:nvSpPr>
          <p:cNvPr id="110596" name="AutoShape 4"/>
          <p:cNvSpPr>
            <a:spLocks noChangeArrowheads="1"/>
          </p:cNvSpPr>
          <p:nvPr/>
        </p:nvSpPr>
        <p:spPr bwMode="auto">
          <a:xfrm flipH="1" flipV="1">
            <a:off x="4572000" y="685800"/>
            <a:ext cx="3810000" cy="6172200"/>
          </a:xfrm>
          <a:custGeom>
            <a:avLst/>
            <a:gdLst>
              <a:gd name="G0" fmla="+- 15827 0 0"/>
              <a:gd name="G1" fmla="+- 5166 0 0"/>
              <a:gd name="G2" fmla="+- 12158 0 5166"/>
              <a:gd name="G3" fmla="+- G2 0 5166"/>
              <a:gd name="G4" fmla="*/ G3 32768 32059"/>
              <a:gd name="G5" fmla="*/ G4 1 2"/>
              <a:gd name="G6" fmla="+- 21600 0 15827"/>
              <a:gd name="G7" fmla="*/ G6 5166 6079"/>
              <a:gd name="G8" fmla="+- G7 15827 0"/>
              <a:gd name="T0" fmla="*/ 15827 w 21600"/>
              <a:gd name="T1" fmla="*/ 0 h 21600"/>
              <a:gd name="T2" fmla="*/ 15827 w 21600"/>
              <a:gd name="T3" fmla="*/ 12158 h 21600"/>
              <a:gd name="T4" fmla="*/ 933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827" y="0"/>
                </a:lnTo>
                <a:lnTo>
                  <a:pt x="15827" y="5166"/>
                </a:lnTo>
                <a:lnTo>
                  <a:pt x="12427" y="5166"/>
                </a:lnTo>
                <a:cubicBezTo>
                  <a:pt x="5564" y="5166"/>
                  <a:pt x="0" y="8296"/>
                  <a:pt x="0" y="12158"/>
                </a:cubicBezTo>
                <a:lnTo>
                  <a:pt x="0" y="21600"/>
                </a:lnTo>
                <a:lnTo>
                  <a:pt x="1866" y="21600"/>
                </a:lnTo>
                <a:lnTo>
                  <a:pt x="1866" y="12158"/>
                </a:lnTo>
                <a:cubicBezTo>
                  <a:pt x="1866" y="9305"/>
                  <a:pt x="6594" y="6992"/>
                  <a:pt x="12427" y="6992"/>
                </a:cubicBezTo>
                <a:lnTo>
                  <a:pt x="15827" y="6992"/>
                </a:lnTo>
                <a:lnTo>
                  <a:pt x="15827" y="12158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603" name="Oval 11"/>
          <p:cNvSpPr>
            <a:spLocks noChangeArrowheads="1"/>
          </p:cNvSpPr>
          <p:nvPr/>
        </p:nvSpPr>
        <p:spPr bwMode="auto">
          <a:xfrm>
            <a:off x="2667000" y="4114800"/>
            <a:ext cx="3048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2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1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91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Adjectives in front of the noun</a:t>
            </a:r>
          </a:p>
        </p:txBody>
      </p:sp>
      <p:graphicFrame>
        <p:nvGraphicFramePr>
          <p:cNvPr id="43011" name="Group 3"/>
          <p:cNvGraphicFramePr>
            <a:graphicFrameLocks noGrp="1"/>
          </p:cNvGraphicFramePr>
          <p:nvPr>
            <p:ph sz="half" idx="2"/>
          </p:nvPr>
        </p:nvGraphicFramePr>
        <p:xfrm>
          <a:off x="304800" y="1600200"/>
          <a:ext cx="8382000" cy="4936364"/>
        </p:xfrm>
        <a:graphic>
          <a:graphicData uri="http://schemas.openxmlformats.org/drawingml/2006/table">
            <a:tbl>
              <a:tblPr/>
              <a:tblGrid>
                <a:gridCol w="1676400"/>
                <a:gridCol w="1676400"/>
                <a:gridCol w="1676400"/>
                <a:gridCol w="1676400"/>
                <a:gridCol w="1676400"/>
              </a:tblGrid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Masc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singular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Masc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Sing/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vowel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Masc plural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Fem singular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Fem plural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Beau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Beaux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Belle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Belles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Nouveau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Nouvel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Nouveaux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Nouvelle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Nouvelles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Vieux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Vieil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Vieux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Vieille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Vieilles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3043" name="Picture 3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228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00" fill="hold"/>
                                        <p:tgtEl>
                                          <p:spTgt spid="430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4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90800" y="3505200"/>
            <a:ext cx="3581400" cy="1470025"/>
          </a:xfrm>
        </p:spPr>
        <p:txBody>
          <a:bodyPr>
            <a:normAutofit/>
          </a:bodyPr>
          <a:lstStyle/>
          <a:p>
            <a:r>
              <a:rPr lang="en-US" sz="8800" b="1" dirty="0" smtClean="0">
                <a:solidFill>
                  <a:schemeClr val="accent2"/>
                </a:solidFill>
              </a:rPr>
              <a:t>FIN</a:t>
            </a:r>
            <a:endParaRPr lang="en-US" sz="8800" b="1" dirty="0">
              <a:solidFill>
                <a:schemeClr val="accent2"/>
              </a:solidFill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229600" y="381000"/>
            <a:ext cx="304800" cy="304800"/>
          </a:xfrm>
          <a:prstGeom prst="rect">
            <a:avLst/>
          </a:prstGeom>
        </p:spPr>
      </p:pic>
      <p:pic>
        <p:nvPicPr>
          <p:cNvPr id="5" name="Picture 4" descr="photo_album_flipping_lg_cl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228600"/>
            <a:ext cx="3253154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4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1524000"/>
          </a:xfrm>
          <a:solidFill>
            <a:schemeClr val="hlink"/>
          </a:solidFill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2"/>
                </a:solidFill>
              </a:rPr>
              <a:t>Il a </a:t>
            </a:r>
            <a:r>
              <a:rPr lang="en-US" b="1" dirty="0" smtClean="0">
                <a:solidFill>
                  <a:schemeClr val="accent2"/>
                </a:solidFill>
              </a:rPr>
              <a:t/>
            </a:r>
            <a:br>
              <a:rPr lang="en-US" b="1" dirty="0" smtClean="0">
                <a:solidFill>
                  <a:schemeClr val="accent2"/>
                </a:solidFill>
              </a:rPr>
            </a:br>
            <a:r>
              <a:rPr lang="en-US" b="1" dirty="0" smtClean="0">
                <a:solidFill>
                  <a:schemeClr val="accent2"/>
                </a:solidFill>
              </a:rPr>
              <a:t>les </a:t>
            </a:r>
            <a:r>
              <a:rPr lang="en-US" b="1" dirty="0" err="1">
                <a:solidFill>
                  <a:schemeClr val="accent2"/>
                </a:solidFill>
              </a:rPr>
              <a:t>cheveux</a:t>
            </a:r>
            <a:r>
              <a:rPr lang="en-US" b="1" dirty="0">
                <a:solidFill>
                  <a:schemeClr val="accent2"/>
                </a:solidFill>
              </a:rPr>
              <a:t> </a:t>
            </a:r>
            <a:r>
              <a:rPr lang="en-US" b="1" dirty="0" smtClean="0">
                <a:solidFill>
                  <a:schemeClr val="accent2"/>
                </a:solidFill>
              </a:rPr>
              <a:t>courts et </a:t>
            </a:r>
            <a:r>
              <a:rPr lang="en-US" b="1" dirty="0" err="1" smtClean="0">
                <a:solidFill>
                  <a:schemeClr val="accent2"/>
                </a:solidFill>
              </a:rPr>
              <a:t>chataîns</a:t>
            </a:r>
            <a:r>
              <a:rPr lang="en-US" b="1" dirty="0" smtClean="0">
                <a:solidFill>
                  <a:schemeClr val="accent2"/>
                </a:solidFill>
              </a:rPr>
              <a:t>.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15726" name="Picture 14" descr="D:\My documents D\powerpoint\images072908\guy_fixing_hair_hg_cl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2743200"/>
            <a:ext cx="1966913" cy="3390900"/>
          </a:xfrm>
          <a:prstGeom prst="rect">
            <a:avLst/>
          </a:prstGeom>
          <a:noFill/>
        </p:spPr>
      </p:pic>
      <p:pic>
        <p:nvPicPr>
          <p:cNvPr id="1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67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667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15714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hlink"/>
          </a:solidFill>
        </p:spPr>
        <p:txBody>
          <a:bodyPr/>
          <a:lstStyle/>
          <a:p>
            <a:r>
              <a:rPr lang="en-US" b="1" dirty="0" err="1" smtClean="0">
                <a:solidFill>
                  <a:schemeClr val="accent2"/>
                </a:solidFill>
              </a:rPr>
              <a:t>C’est</a:t>
            </a:r>
            <a:r>
              <a:rPr lang="en-US" b="1" dirty="0" smtClean="0">
                <a:solidFill>
                  <a:schemeClr val="accent2"/>
                </a:solidFill>
              </a:rPr>
              <a:t> un </a:t>
            </a:r>
            <a:r>
              <a:rPr lang="en-US" b="1" dirty="0" err="1" smtClean="0">
                <a:solidFill>
                  <a:schemeClr val="accent2"/>
                </a:solidFill>
              </a:rPr>
              <a:t>prof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 err="1" smtClean="0">
                <a:solidFill>
                  <a:schemeClr val="accent2"/>
                </a:solidFill>
              </a:rPr>
              <a:t>âgé</a:t>
            </a:r>
            <a:r>
              <a:rPr lang="en-US" b="1" dirty="0" smtClean="0">
                <a:solidFill>
                  <a:schemeClr val="accent2"/>
                </a:solidFill>
              </a:rPr>
              <a:t> et intelligent.</a:t>
            </a:r>
            <a:endParaRPr lang="en-US" dirty="0"/>
          </a:p>
        </p:txBody>
      </p:sp>
      <p:pic>
        <p:nvPicPr>
          <p:cNvPr id="122890" name="Picture 10" descr="D:\My documents D\AllezViens2\chap1\animations1-1\animfact.1187580464\3270646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1905000"/>
            <a:ext cx="4000500" cy="4000500"/>
          </a:xfrm>
          <a:prstGeom prst="rect">
            <a:avLst/>
          </a:prstGeom>
          <a:noFill/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106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79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679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22882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err="1">
                <a:solidFill>
                  <a:schemeClr val="accent2"/>
                </a:solidFill>
              </a:rPr>
              <a:t>J’ai</a:t>
            </a:r>
            <a:r>
              <a:rPr lang="en-US" b="1" dirty="0">
                <a:solidFill>
                  <a:schemeClr val="accent2"/>
                </a:solidFill>
              </a:rPr>
              <a:t> les </a:t>
            </a:r>
            <a:r>
              <a:rPr lang="en-US" b="1" dirty="0" err="1">
                <a:solidFill>
                  <a:schemeClr val="accent2"/>
                </a:solidFill>
              </a:rPr>
              <a:t>yeux</a:t>
            </a:r>
            <a:r>
              <a:rPr lang="en-US" b="1" dirty="0">
                <a:solidFill>
                  <a:schemeClr val="accent2"/>
                </a:solidFill>
              </a:rPr>
              <a:t> </a:t>
            </a:r>
            <a:r>
              <a:rPr lang="en-US" b="1" dirty="0" smtClean="0">
                <a:solidFill>
                  <a:schemeClr val="accent2"/>
                </a:solidFill>
              </a:rPr>
              <a:t>bleus </a:t>
            </a:r>
            <a:r>
              <a:rPr lang="en-US" b="1" dirty="0" err="1" smtClean="0">
                <a:solidFill>
                  <a:schemeClr val="accent2"/>
                </a:solidFill>
              </a:rPr>
              <a:t>mais</a:t>
            </a:r>
            <a:r>
              <a:rPr lang="en-US" b="1" dirty="0" smtClean="0">
                <a:solidFill>
                  <a:schemeClr val="accent2"/>
                </a:solidFill>
              </a:rPr>
              <a:t/>
            </a:r>
            <a:br>
              <a:rPr lang="en-US" b="1" dirty="0" smtClean="0">
                <a:solidFill>
                  <a:schemeClr val="accent2"/>
                </a:solidFill>
              </a:rPr>
            </a:br>
            <a:r>
              <a:rPr lang="en-US" b="1" dirty="0" err="1" smtClean="0">
                <a:solidFill>
                  <a:schemeClr val="accent2"/>
                </a:solidFill>
              </a:rPr>
              <a:t>il</a:t>
            </a:r>
            <a:r>
              <a:rPr lang="en-US" b="1" dirty="0" smtClean="0">
                <a:solidFill>
                  <a:schemeClr val="accent2"/>
                </a:solidFill>
              </a:rPr>
              <a:t> a les </a:t>
            </a:r>
            <a:r>
              <a:rPr lang="en-US" b="1" dirty="0" err="1" smtClean="0">
                <a:solidFill>
                  <a:schemeClr val="accent2"/>
                </a:solidFill>
              </a:rPr>
              <a:t>yeux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 err="1" smtClean="0">
                <a:solidFill>
                  <a:schemeClr val="accent2"/>
                </a:solidFill>
              </a:rPr>
              <a:t>marron</a:t>
            </a:r>
            <a:r>
              <a:rPr lang="en-US" b="1" dirty="0" smtClean="0">
                <a:solidFill>
                  <a:schemeClr val="accent2"/>
                </a:solidFill>
              </a:rPr>
              <a:t>.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11628" name="Picture 12" descr="D:\My documents D\powerpoint\images072908\eyeball_blu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2438400"/>
            <a:ext cx="1447800" cy="1447800"/>
          </a:xfrm>
          <a:prstGeom prst="rect">
            <a:avLst/>
          </a:prstGeom>
          <a:noFill/>
        </p:spPr>
      </p:pic>
      <p:pic>
        <p:nvPicPr>
          <p:cNvPr id="111629" name="Picture 13" descr="D:\My documents D\powerpoint\images072908\eyeball_blu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438400"/>
            <a:ext cx="1447800" cy="1447800"/>
          </a:xfrm>
          <a:prstGeom prst="rect">
            <a:avLst/>
          </a:prstGeom>
          <a:noFill/>
        </p:spPr>
      </p:pic>
      <p:pic>
        <p:nvPicPr>
          <p:cNvPr id="7" name="Picture 5" descr="D:\My documents D\powerpoint\images072908\rockwall_eye_brw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2743200"/>
            <a:ext cx="1794650" cy="1323975"/>
          </a:xfrm>
          <a:prstGeom prst="rect">
            <a:avLst/>
          </a:prstGeom>
          <a:noFill/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610600" y="457200"/>
            <a:ext cx="304800" cy="304800"/>
          </a:xfrm>
          <a:prstGeom prst="rect">
            <a:avLst/>
          </a:prstGeom>
        </p:spPr>
      </p:pic>
      <p:pic>
        <p:nvPicPr>
          <p:cNvPr id="9" name="Picture 5" descr="D:\My documents D\powerpoint\images072908\rockwall_eye_brw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2743200"/>
            <a:ext cx="1794650" cy="1323975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58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58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11618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Il a </a:t>
            </a:r>
            <a:r>
              <a:rPr lang="en-US" b="1" dirty="0" err="1" smtClean="0">
                <a:solidFill>
                  <a:schemeClr val="accent2"/>
                </a:solidFill>
              </a:rPr>
              <a:t>une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 err="1" smtClean="0">
                <a:solidFill>
                  <a:schemeClr val="accent2"/>
                </a:solidFill>
              </a:rPr>
              <a:t>grande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 err="1" smtClean="0">
                <a:solidFill>
                  <a:schemeClr val="accent2"/>
                </a:solidFill>
              </a:rPr>
              <a:t>tête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 err="1" smtClean="0">
                <a:solidFill>
                  <a:schemeClr val="accent2"/>
                </a:solidFill>
              </a:rPr>
              <a:t>mais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" name="Picture 5" descr="head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2057400"/>
            <a:ext cx="3048000" cy="3325091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62000" y="5105400"/>
            <a:ext cx="7772400" cy="1524000"/>
          </a:xfrm>
          <a:prstGeom prst="rect">
            <a:avLst/>
          </a:prstGeom>
          <a:solidFill>
            <a:schemeClr val="hlink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Il a de petites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oreilles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106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61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61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13666" grpId="0" animBg="1" autoUpdateAnimBg="0"/>
      <p:bldP spid="5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077200" cy="1219200"/>
          </a:xfrm>
          <a:solidFill>
            <a:schemeClr val="hlink"/>
          </a:solidFill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C’est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b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un grand </a:t>
            </a: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garçon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intelligent et </a:t>
            </a: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timide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5029200"/>
            <a:ext cx="8839200" cy="1295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4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C’est</a:t>
            </a:r>
            <a:r>
              <a:rPr lang="en-US" sz="4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</a:p>
          <a:p>
            <a:pPr algn="ctr"/>
            <a:r>
              <a:rPr lang="en-US" sz="44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une</a:t>
            </a:r>
            <a:r>
              <a:rPr lang="en-US" sz="4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grande</a:t>
            </a:r>
            <a:r>
              <a:rPr lang="en-US" sz="4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fille</a:t>
            </a:r>
            <a:r>
              <a:rPr lang="en-US" sz="4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blonde et </a:t>
            </a:r>
            <a:r>
              <a:rPr lang="en-US" sz="44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timide</a:t>
            </a:r>
            <a:r>
              <a:rPr lang="en-US" sz="4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.</a:t>
            </a:r>
            <a:endParaRPr lang="en-US" sz="4400" dirty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6" charset="0"/>
            </a:endParaRPr>
          </a:p>
        </p:txBody>
      </p:sp>
      <p:pic>
        <p:nvPicPr>
          <p:cNvPr id="7" name="Picture 6" descr="timid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3600" y="1143000"/>
            <a:ext cx="3883269" cy="403860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106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23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523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2770" grpId="0" animBg="1" autoUpdateAnimBg="0"/>
      <p:bldP spid="32771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077200" cy="1219200"/>
          </a:xfrm>
          <a:solidFill>
            <a:schemeClr val="hlink"/>
          </a:solidFill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C’est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b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un grand </a:t>
            </a: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garçon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intelligent et </a:t>
            </a:r>
            <a:r>
              <a:rPr lang="en-US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timide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5029200"/>
            <a:ext cx="8839200" cy="12954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4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C’est</a:t>
            </a:r>
            <a:r>
              <a:rPr lang="en-US" sz="4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</a:p>
          <a:p>
            <a:pPr algn="ctr"/>
            <a:r>
              <a:rPr lang="en-US" sz="44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une</a:t>
            </a:r>
            <a:r>
              <a:rPr lang="en-US" sz="4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grande</a:t>
            </a:r>
            <a:r>
              <a:rPr lang="en-US" sz="4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fille</a:t>
            </a:r>
            <a:r>
              <a:rPr lang="en-US" sz="4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blonde et </a:t>
            </a:r>
            <a:r>
              <a:rPr lang="en-US" sz="44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timide</a:t>
            </a:r>
            <a:r>
              <a:rPr lang="en-US" sz="44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.</a:t>
            </a:r>
            <a:endParaRPr lang="en-US" sz="4400" dirty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6" charset="0"/>
            </a:endParaRPr>
          </a:p>
        </p:txBody>
      </p:sp>
      <p:pic>
        <p:nvPicPr>
          <p:cNvPr id="7" name="Picture 6" descr="timid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3600" y="1143000"/>
            <a:ext cx="3883269" cy="403860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106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7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787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1038</TotalTime>
  <Words>460</Words>
  <Application>Microsoft Office PowerPoint</Application>
  <PresentationFormat>On-screen Show (4:3)</PresentationFormat>
  <Paragraphs>199</Paragraphs>
  <Slides>31</Slides>
  <Notes>0</Notes>
  <HiddenSlides>0</HiddenSlides>
  <MMClips>31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Bien Dit 1</vt:lpstr>
      <vt:lpstr>Bien Dit 1</vt:lpstr>
      <vt:lpstr>J’ai les cheveux longs. </vt:lpstr>
      <vt:lpstr>Il a  les cheveux courts et chataîns. </vt:lpstr>
      <vt:lpstr>C’est un prof âgé et intelligent.</vt:lpstr>
      <vt:lpstr>J’ai les yeux bleus mais il a les yeux marron. </vt:lpstr>
      <vt:lpstr>Il a une grande tête mais </vt:lpstr>
      <vt:lpstr>C’est  un grand garçon intelligent et timide. </vt:lpstr>
      <vt:lpstr>C’est  un grand garçon intelligent et timide. 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Adjectives in front of the noun</vt:lpstr>
      <vt:lpstr>Adjectives in front of the noun</vt:lpstr>
      <vt:lpstr>Adjectives in front of the noun</vt:lpstr>
      <vt:lpstr>FIN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Allez, Viens 1</dc:title>
  <dc:creator>Phyllis</dc:creator>
  <cp:lastModifiedBy>Phyllis</cp:lastModifiedBy>
  <cp:revision>105</cp:revision>
  <dcterms:created xsi:type="dcterms:W3CDTF">2010-04-02T11:32:44Z</dcterms:created>
  <dcterms:modified xsi:type="dcterms:W3CDTF">2014-11-29T21:12:14Z</dcterms:modified>
</cp:coreProperties>
</file>